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34"/>
  </p:notesMasterIdLst>
  <p:sldIdLst>
    <p:sldId id="347" r:id="rId3"/>
    <p:sldId id="363" r:id="rId4"/>
    <p:sldId id="361" r:id="rId5"/>
    <p:sldId id="258" r:id="rId6"/>
    <p:sldId id="364" r:id="rId7"/>
    <p:sldId id="319" r:id="rId8"/>
    <p:sldId id="334" r:id="rId9"/>
    <p:sldId id="335" r:id="rId10"/>
    <p:sldId id="340" r:id="rId11"/>
    <p:sldId id="376" r:id="rId12"/>
    <p:sldId id="341" r:id="rId13"/>
    <p:sldId id="377" r:id="rId14"/>
    <p:sldId id="344" r:id="rId15"/>
    <p:sldId id="345" r:id="rId16"/>
    <p:sldId id="328" r:id="rId17"/>
    <p:sldId id="343" r:id="rId18"/>
    <p:sldId id="329" r:id="rId19"/>
    <p:sldId id="336" r:id="rId20"/>
    <p:sldId id="337" r:id="rId21"/>
    <p:sldId id="348" r:id="rId22"/>
    <p:sldId id="354" r:id="rId23"/>
    <p:sldId id="355" r:id="rId24"/>
    <p:sldId id="349" r:id="rId25"/>
    <p:sldId id="350" r:id="rId26"/>
    <p:sldId id="362" r:id="rId27"/>
    <p:sldId id="351" r:id="rId28"/>
    <p:sldId id="352" r:id="rId29"/>
    <p:sldId id="353" r:id="rId30"/>
    <p:sldId id="360" r:id="rId31"/>
    <p:sldId id="356" r:id="rId32"/>
    <p:sldId id="316"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snapToGrid="0">
      <p:cViewPr varScale="1">
        <p:scale>
          <a:sx n="107" d="100"/>
          <a:sy n="107" d="100"/>
        </p:scale>
        <p:origin x="714" y="114"/>
      </p:cViewPr>
      <p:guideLst/>
    </p:cSldViewPr>
  </p:slideViewPr>
  <p:notesTextViewPr>
    <p:cViewPr>
      <p:scale>
        <a:sx n="1" d="1"/>
        <a:sy n="1" d="1"/>
      </p:scale>
      <p:origin x="0" y="0"/>
    </p:cViewPr>
  </p:notesTextViewPr>
  <p:sorterViewPr>
    <p:cViewPr varScale="1">
      <p:scale>
        <a:sx n="100" d="100"/>
        <a:sy n="100" d="100"/>
      </p:scale>
      <p:origin x="0" y="-479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2.gif>
</file>

<file path=ppt/media/image20.png>
</file>

<file path=ppt/media/image24.png>
</file>

<file path=ppt/media/image25.png>
</file>

<file path=ppt/media/image3.png>
</file>

<file path=ppt/media/image4.png>
</file>

<file path=ppt/media/image5.pn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530C95-C3C0-45FC-9AD6-4C49C09EE1C9}" type="datetimeFigureOut">
              <a:rPr lang="en-US" smtClean="0"/>
              <a:t>3/3/2025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60EA7E-97C8-4CC8-801A-8435B4BE5A3D}" type="slidenum">
              <a:rPr lang="en-US" smtClean="0"/>
              <a:t>‹#›</a:t>
            </a:fld>
            <a:endParaRPr lang="en-US"/>
          </a:p>
        </p:txBody>
      </p:sp>
    </p:spTree>
    <p:extLst>
      <p:ext uri="{BB962C8B-B14F-4D97-AF65-F5344CB8AC3E}">
        <p14:creationId xmlns:p14="http://schemas.microsoft.com/office/powerpoint/2010/main" val="906143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60EA7E-97C8-4CC8-801A-8435B4BE5A3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8411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60EA7E-97C8-4CC8-801A-8435B4BE5A3D}" type="slidenum">
              <a:rPr lang="en-US" smtClean="0"/>
              <a:t>19</a:t>
            </a:fld>
            <a:endParaRPr lang="en-US"/>
          </a:p>
        </p:txBody>
      </p:sp>
    </p:spTree>
    <p:extLst>
      <p:ext uri="{BB962C8B-B14F-4D97-AF65-F5344CB8AC3E}">
        <p14:creationId xmlns:p14="http://schemas.microsoft.com/office/powerpoint/2010/main" val="2704806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1" y="243841"/>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1"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1" y="3869636"/>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B98D28FB-485B-4646-85D7-C7DF68E14A9B}" type="datetimeFigureOut">
              <a:rPr lang="en-IN" smtClean="0"/>
              <a:pPr/>
              <a:t>03-03-2025</a:t>
            </a:fld>
            <a:endParaRPr lang="en-IN"/>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074A4C1-B6A3-48F9-96CB-E28B2C288FB0}" type="slidenum">
              <a:rPr lang="en-IN" smtClean="0"/>
              <a:pPr/>
              <a:t>‹#›</a:t>
            </a:fld>
            <a:endParaRPr lang="en-IN"/>
          </a:p>
        </p:txBody>
      </p:sp>
      <p:cxnSp>
        <p:nvCxnSpPr>
          <p:cNvPr id="8" name="Straight Connector 7"/>
          <p:cNvCxnSpPr/>
          <p:nvPr/>
        </p:nvCxnSpPr>
        <p:spPr>
          <a:xfrm>
            <a:off x="1978661"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62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1802022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29330278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2" y="243842"/>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2" y="882376"/>
            <a:ext cx="9966960" cy="2926080"/>
          </a:xfrm>
        </p:spPr>
        <p:txBody>
          <a:bodyPr anchor="b">
            <a:normAutofit/>
          </a:bodyPr>
          <a:lstStyle>
            <a:lvl1pPr algn="ctr">
              <a:lnSpc>
                <a:spcPct val="85000"/>
              </a:lnSpc>
              <a:defRPr sz="6857"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2" y="3869637"/>
            <a:ext cx="8767860" cy="1388165"/>
          </a:xfrm>
        </p:spPr>
        <p:txBody>
          <a:bodyPr>
            <a:normAutofit/>
          </a:bodyPr>
          <a:lstStyle>
            <a:lvl1pPr marL="0" indent="0" algn="ctr">
              <a:buNone/>
              <a:defRPr sz="2095">
                <a:solidFill>
                  <a:srgbClr val="FFFFFF"/>
                </a:solidFill>
              </a:defRPr>
            </a:lvl1pPr>
            <a:lvl2pPr marL="435437" indent="0" algn="ctr">
              <a:buNone/>
              <a:defRPr sz="2095"/>
            </a:lvl2pPr>
            <a:lvl3pPr marL="870875" indent="0" algn="ctr">
              <a:buNone/>
              <a:defRPr sz="2095"/>
            </a:lvl3pPr>
            <a:lvl4pPr marL="1306312" indent="0" algn="ctr">
              <a:buNone/>
              <a:defRPr sz="1905"/>
            </a:lvl4pPr>
            <a:lvl5pPr marL="1741749" indent="0" algn="ctr">
              <a:buNone/>
              <a:defRPr sz="1905"/>
            </a:lvl5pPr>
            <a:lvl6pPr marL="2177186" indent="0" algn="ctr">
              <a:buNone/>
              <a:defRPr sz="1905"/>
            </a:lvl6pPr>
            <a:lvl7pPr marL="2612624" indent="0" algn="ctr">
              <a:buNone/>
              <a:defRPr sz="1905"/>
            </a:lvl7pPr>
            <a:lvl8pPr marL="3048061" indent="0" algn="ctr">
              <a:buNone/>
              <a:defRPr sz="1905"/>
            </a:lvl8pPr>
            <a:lvl9pPr marL="3483498" indent="0" algn="ctr">
              <a:buNone/>
              <a:defRPr sz="1905"/>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pPr defTabSz="1079922"/>
            <a:fld id="{B98D28FB-485B-4646-85D7-C7DF68E14A9B}" type="datetimeFigureOut">
              <a:rPr lang="en-IN" smtClean="0"/>
              <a:pPr defTabSz="1079922"/>
              <a:t>03-03-2025</a:t>
            </a:fld>
            <a:endParaRPr lang="en-IN"/>
          </a:p>
        </p:txBody>
      </p:sp>
      <p:sp>
        <p:nvSpPr>
          <p:cNvPr id="5" name="Footer Placeholder 4"/>
          <p:cNvSpPr>
            <a:spLocks noGrp="1"/>
          </p:cNvSpPr>
          <p:nvPr>
            <p:ph type="ftr" sz="quarter" idx="11"/>
          </p:nvPr>
        </p:nvSpPr>
        <p:spPr/>
        <p:txBody>
          <a:bodyPr/>
          <a:lstStyle>
            <a:lvl1pPr>
              <a:defRPr>
                <a:solidFill>
                  <a:srgbClr val="FFFFFF"/>
                </a:solidFill>
              </a:defRPr>
            </a:lvl1pPr>
          </a:lstStyle>
          <a:p>
            <a:pPr defTabSz="1079922"/>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pPr defTabSz="1079922"/>
            <a:fld id="{6074A4C1-B6A3-48F9-96CB-E28B2C288FB0}" type="slidenum">
              <a:rPr lang="en-IN" smtClean="0"/>
              <a:pPr defTabSz="1079922"/>
              <a:t>‹#›</a:t>
            </a:fld>
            <a:endParaRPr lang="en-IN"/>
          </a:p>
        </p:txBody>
      </p:sp>
      <p:cxnSp>
        <p:nvCxnSpPr>
          <p:cNvPr id="8" name="Straight Connector 7"/>
          <p:cNvCxnSpPr/>
          <p:nvPr/>
        </p:nvCxnSpPr>
        <p:spPr>
          <a:xfrm>
            <a:off x="1978662"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90271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5" name="Footer Placeholder 4"/>
          <p:cNvSpPr>
            <a:spLocks noGrp="1"/>
          </p:cNvSpPr>
          <p:nvPr>
            <p:ph type="ftr" sz="quarter" idx="11"/>
          </p:nvPr>
        </p:nvSpPr>
        <p:spPr/>
        <p:txBody>
          <a:bodyPr/>
          <a:lstStyle/>
          <a:p>
            <a:pPr defTabSz="1079922"/>
            <a:endParaRPr lang="en-IN">
              <a:solidFill>
                <a:srgbClr val="AD84C6"/>
              </a:solidFill>
            </a:endParaRPr>
          </a:p>
        </p:txBody>
      </p:sp>
      <p:sp>
        <p:nvSpPr>
          <p:cNvPr id="6" name="Slide Number Placeholder 5"/>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spTree>
    <p:extLst>
      <p:ext uri="{BB962C8B-B14F-4D97-AF65-F5344CB8AC3E}">
        <p14:creationId xmlns:p14="http://schemas.microsoft.com/office/powerpoint/2010/main" val="13599054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6857"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30" y="4154520"/>
            <a:ext cx="8769096" cy="1363806"/>
          </a:xfrm>
        </p:spPr>
        <p:txBody>
          <a:bodyPr anchor="t">
            <a:normAutofit/>
          </a:bodyPr>
          <a:lstStyle>
            <a:lvl1pPr marL="0" indent="0" algn="ctr">
              <a:buNone/>
              <a:defRPr sz="2095">
                <a:solidFill>
                  <a:schemeClr val="accent1"/>
                </a:solidFill>
              </a:defRPr>
            </a:lvl1pPr>
            <a:lvl2pPr marL="435437" indent="0">
              <a:buNone/>
              <a:defRPr sz="1714">
                <a:solidFill>
                  <a:schemeClr val="tx1">
                    <a:tint val="75000"/>
                  </a:schemeClr>
                </a:solidFill>
              </a:defRPr>
            </a:lvl2pPr>
            <a:lvl3pPr marL="870875" indent="0">
              <a:buNone/>
              <a:defRPr sz="1524">
                <a:solidFill>
                  <a:schemeClr val="tx1">
                    <a:tint val="75000"/>
                  </a:schemeClr>
                </a:solidFill>
              </a:defRPr>
            </a:lvl3pPr>
            <a:lvl4pPr marL="1306312" indent="0">
              <a:buNone/>
              <a:defRPr sz="1333">
                <a:solidFill>
                  <a:schemeClr val="tx1">
                    <a:tint val="75000"/>
                  </a:schemeClr>
                </a:solidFill>
              </a:defRPr>
            </a:lvl4pPr>
            <a:lvl5pPr marL="1741749" indent="0">
              <a:buNone/>
              <a:defRPr sz="1333">
                <a:solidFill>
                  <a:schemeClr val="tx1">
                    <a:tint val="75000"/>
                  </a:schemeClr>
                </a:solidFill>
              </a:defRPr>
            </a:lvl5pPr>
            <a:lvl6pPr marL="2177186" indent="0">
              <a:buNone/>
              <a:defRPr sz="1333">
                <a:solidFill>
                  <a:schemeClr val="tx1">
                    <a:tint val="75000"/>
                  </a:schemeClr>
                </a:solidFill>
              </a:defRPr>
            </a:lvl6pPr>
            <a:lvl7pPr marL="2612624" indent="0">
              <a:buNone/>
              <a:defRPr sz="1333">
                <a:solidFill>
                  <a:schemeClr val="tx1">
                    <a:tint val="75000"/>
                  </a:schemeClr>
                </a:solidFill>
              </a:defRPr>
            </a:lvl7pPr>
            <a:lvl8pPr marL="3048061" indent="0">
              <a:buNone/>
              <a:defRPr sz="1333">
                <a:solidFill>
                  <a:schemeClr val="tx1">
                    <a:tint val="75000"/>
                  </a:schemeClr>
                </a:solidFill>
              </a:defRPr>
            </a:lvl8pPr>
            <a:lvl9pPr marL="3483498" indent="0">
              <a:buNone/>
              <a:defRPr sz="13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5" name="Footer Placeholder 4"/>
          <p:cNvSpPr>
            <a:spLocks noGrp="1"/>
          </p:cNvSpPr>
          <p:nvPr>
            <p:ph type="ftr" sz="quarter" idx="11"/>
          </p:nvPr>
        </p:nvSpPr>
        <p:spPr/>
        <p:txBody>
          <a:bodyPr/>
          <a:lstStyle/>
          <a:p>
            <a:pPr defTabSz="1079922"/>
            <a:endParaRPr lang="en-IN">
              <a:solidFill>
                <a:srgbClr val="AD84C6"/>
              </a:solidFill>
            </a:endParaRPr>
          </a:p>
        </p:txBody>
      </p:sp>
      <p:sp>
        <p:nvSpPr>
          <p:cNvPr id="6" name="Slide Number Placeholder 5"/>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cxnSp>
        <p:nvCxnSpPr>
          <p:cNvPr id="7" name="Straight Connector 6"/>
          <p:cNvCxnSpPr/>
          <p:nvPr/>
        </p:nvCxnSpPr>
        <p:spPr>
          <a:xfrm>
            <a:off x="1981202"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25127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095"/>
            </a:lvl1pPr>
            <a:lvl2pPr>
              <a:defRPr sz="1905"/>
            </a:lvl2pPr>
            <a:lvl3pPr>
              <a:defRPr sz="1714"/>
            </a:lvl3pPr>
            <a:lvl4pPr>
              <a:defRPr sz="1524"/>
            </a:lvl4pPr>
            <a:lvl5pPr>
              <a:defRPr sz="1524"/>
            </a:lvl5pPr>
            <a:lvl6pPr>
              <a:defRPr sz="1524"/>
            </a:lvl6pPr>
            <a:lvl7pPr>
              <a:defRPr sz="1524"/>
            </a:lvl7pPr>
            <a:lvl8pPr>
              <a:defRPr sz="1524"/>
            </a:lvl8pPr>
            <a:lvl9pPr>
              <a:defRPr sz="152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095"/>
            </a:lvl1pPr>
            <a:lvl2pPr>
              <a:defRPr sz="1905"/>
            </a:lvl2pPr>
            <a:lvl3pPr>
              <a:defRPr sz="1714"/>
            </a:lvl3pPr>
            <a:lvl4pPr>
              <a:defRPr sz="1524"/>
            </a:lvl4pPr>
            <a:lvl5pPr>
              <a:defRPr sz="1524"/>
            </a:lvl5pPr>
            <a:lvl6pPr>
              <a:defRPr sz="1524"/>
            </a:lvl6pPr>
            <a:lvl7pPr>
              <a:defRPr sz="1524"/>
            </a:lvl7pPr>
            <a:lvl8pPr>
              <a:defRPr sz="1524"/>
            </a:lvl8pPr>
            <a:lvl9pPr>
              <a:defRPr sz="152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6" name="Footer Placeholder 5"/>
          <p:cNvSpPr>
            <a:spLocks noGrp="1"/>
          </p:cNvSpPr>
          <p:nvPr>
            <p:ph type="ftr" sz="quarter" idx="11"/>
          </p:nvPr>
        </p:nvSpPr>
        <p:spPr/>
        <p:txBody>
          <a:bodyPr/>
          <a:lstStyle/>
          <a:p>
            <a:pPr defTabSz="1079922"/>
            <a:endParaRPr lang="en-IN">
              <a:solidFill>
                <a:srgbClr val="AD84C6"/>
              </a:solidFill>
            </a:endParaRPr>
          </a:p>
        </p:txBody>
      </p:sp>
      <p:sp>
        <p:nvSpPr>
          <p:cNvPr id="7" name="Slide Number Placeholder 6"/>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spTree>
    <p:extLst>
      <p:ext uri="{BB962C8B-B14F-4D97-AF65-F5344CB8AC3E}">
        <p14:creationId xmlns:p14="http://schemas.microsoft.com/office/powerpoint/2010/main" val="9321457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286" b="1"/>
            </a:lvl1pPr>
            <a:lvl2pPr marL="435437" indent="0">
              <a:buNone/>
              <a:defRPr sz="1905" b="1"/>
            </a:lvl2pPr>
            <a:lvl3pPr marL="870875" indent="0">
              <a:buNone/>
              <a:defRPr sz="1714" b="1"/>
            </a:lvl3pPr>
            <a:lvl4pPr marL="1306312" indent="0">
              <a:buNone/>
              <a:defRPr sz="1524" b="1"/>
            </a:lvl4pPr>
            <a:lvl5pPr marL="1741749" indent="0">
              <a:buNone/>
              <a:defRPr sz="1524" b="1"/>
            </a:lvl5pPr>
            <a:lvl6pPr marL="2177186" indent="0">
              <a:buNone/>
              <a:defRPr sz="1524" b="1"/>
            </a:lvl6pPr>
            <a:lvl7pPr marL="2612624" indent="0">
              <a:buNone/>
              <a:defRPr sz="1524" b="1"/>
            </a:lvl7pPr>
            <a:lvl8pPr marL="3048061" indent="0">
              <a:buNone/>
              <a:defRPr sz="1524" b="1"/>
            </a:lvl8pPr>
            <a:lvl9pPr marL="3483498" indent="0">
              <a:buNone/>
              <a:defRPr sz="1524"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095"/>
            </a:lvl1pPr>
            <a:lvl2pPr>
              <a:defRPr sz="1905"/>
            </a:lvl2pPr>
            <a:lvl3pPr>
              <a:defRPr sz="1714"/>
            </a:lvl3pPr>
            <a:lvl4pPr>
              <a:defRPr sz="1524"/>
            </a:lvl4pPr>
            <a:lvl5pPr>
              <a:defRPr sz="1524"/>
            </a:lvl5pPr>
            <a:lvl6pPr>
              <a:defRPr sz="1524"/>
            </a:lvl6pPr>
            <a:lvl7pPr>
              <a:defRPr sz="1524"/>
            </a:lvl7pPr>
            <a:lvl8pPr>
              <a:defRPr sz="1524"/>
            </a:lvl8pPr>
            <a:lvl9pPr>
              <a:defRPr sz="152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286" b="1"/>
            </a:lvl1pPr>
            <a:lvl2pPr marL="435437" indent="0">
              <a:buNone/>
              <a:defRPr sz="1905" b="1"/>
            </a:lvl2pPr>
            <a:lvl3pPr marL="870875" indent="0">
              <a:buNone/>
              <a:defRPr sz="1714" b="1"/>
            </a:lvl3pPr>
            <a:lvl4pPr marL="1306312" indent="0">
              <a:buNone/>
              <a:defRPr sz="1524" b="1"/>
            </a:lvl4pPr>
            <a:lvl5pPr marL="1741749" indent="0">
              <a:buNone/>
              <a:defRPr sz="1524" b="1"/>
            </a:lvl5pPr>
            <a:lvl6pPr marL="2177186" indent="0">
              <a:buNone/>
              <a:defRPr sz="1524" b="1"/>
            </a:lvl6pPr>
            <a:lvl7pPr marL="2612624" indent="0">
              <a:buNone/>
              <a:defRPr sz="1524" b="1"/>
            </a:lvl7pPr>
            <a:lvl8pPr marL="3048061" indent="0">
              <a:buNone/>
              <a:defRPr sz="1524" b="1"/>
            </a:lvl8pPr>
            <a:lvl9pPr marL="3483498" indent="0">
              <a:buNone/>
              <a:defRPr sz="1524"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095"/>
            </a:lvl1pPr>
            <a:lvl2pPr>
              <a:defRPr sz="1905"/>
            </a:lvl2pPr>
            <a:lvl3pPr>
              <a:defRPr sz="1714"/>
            </a:lvl3pPr>
            <a:lvl4pPr>
              <a:defRPr sz="1524"/>
            </a:lvl4pPr>
            <a:lvl5pPr>
              <a:defRPr sz="1524"/>
            </a:lvl5pPr>
            <a:lvl6pPr>
              <a:defRPr sz="1524"/>
            </a:lvl6pPr>
            <a:lvl7pPr>
              <a:defRPr sz="1524"/>
            </a:lvl7pPr>
            <a:lvl8pPr>
              <a:defRPr sz="1524"/>
            </a:lvl8pPr>
            <a:lvl9pPr>
              <a:defRPr sz="152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8" name="Footer Placeholder 7"/>
          <p:cNvSpPr>
            <a:spLocks noGrp="1"/>
          </p:cNvSpPr>
          <p:nvPr>
            <p:ph type="ftr" sz="quarter" idx="11"/>
          </p:nvPr>
        </p:nvSpPr>
        <p:spPr/>
        <p:txBody>
          <a:bodyPr/>
          <a:lstStyle/>
          <a:p>
            <a:pPr defTabSz="1079922"/>
            <a:endParaRPr lang="en-IN">
              <a:solidFill>
                <a:srgbClr val="AD84C6"/>
              </a:solidFill>
            </a:endParaRPr>
          </a:p>
        </p:txBody>
      </p:sp>
      <p:sp>
        <p:nvSpPr>
          <p:cNvPr id="9" name="Slide Number Placeholder 8"/>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spTree>
    <p:extLst>
      <p:ext uri="{BB962C8B-B14F-4D97-AF65-F5344CB8AC3E}">
        <p14:creationId xmlns:p14="http://schemas.microsoft.com/office/powerpoint/2010/main" val="27601248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4" name="Footer Placeholder 3"/>
          <p:cNvSpPr>
            <a:spLocks noGrp="1"/>
          </p:cNvSpPr>
          <p:nvPr>
            <p:ph type="ftr" sz="quarter" idx="11"/>
          </p:nvPr>
        </p:nvSpPr>
        <p:spPr/>
        <p:txBody>
          <a:bodyPr/>
          <a:lstStyle/>
          <a:p>
            <a:pPr defTabSz="1079922"/>
            <a:endParaRPr lang="en-IN">
              <a:solidFill>
                <a:srgbClr val="AD84C6"/>
              </a:solidFill>
            </a:endParaRPr>
          </a:p>
        </p:txBody>
      </p:sp>
      <p:sp>
        <p:nvSpPr>
          <p:cNvPr id="5" name="Slide Number Placeholder 4"/>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spTree>
    <p:extLst>
      <p:ext uri="{BB962C8B-B14F-4D97-AF65-F5344CB8AC3E}">
        <p14:creationId xmlns:p14="http://schemas.microsoft.com/office/powerpoint/2010/main" val="6262728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3" name="Footer Placeholder 2"/>
          <p:cNvSpPr>
            <a:spLocks noGrp="1"/>
          </p:cNvSpPr>
          <p:nvPr>
            <p:ph type="ftr" sz="quarter" idx="11"/>
          </p:nvPr>
        </p:nvSpPr>
        <p:spPr/>
        <p:txBody>
          <a:bodyPr/>
          <a:lstStyle/>
          <a:p>
            <a:pPr defTabSz="1079922"/>
            <a:endParaRPr lang="en-IN">
              <a:solidFill>
                <a:srgbClr val="AD84C6"/>
              </a:solidFill>
            </a:endParaRPr>
          </a:p>
        </p:txBody>
      </p:sp>
      <p:sp>
        <p:nvSpPr>
          <p:cNvPr id="4" name="Slide Number Placeholder 3"/>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spTree>
    <p:extLst>
      <p:ext uri="{BB962C8B-B14F-4D97-AF65-F5344CB8AC3E}">
        <p14:creationId xmlns:p14="http://schemas.microsoft.com/office/powerpoint/2010/main" val="29042211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3810" b="0"/>
            </a:lvl1pPr>
          </a:lstStyle>
          <a:p>
            <a:r>
              <a:rPr lang="en-US"/>
              <a:t>Click to edit Master title style</a:t>
            </a:r>
            <a:endParaRPr lang="en-US" dirty="0"/>
          </a:p>
        </p:txBody>
      </p:sp>
      <p:sp>
        <p:nvSpPr>
          <p:cNvPr id="3" name="Content Placeholder 2"/>
          <p:cNvSpPr>
            <a:spLocks noGrp="1"/>
          </p:cNvSpPr>
          <p:nvPr>
            <p:ph idx="1"/>
          </p:nvPr>
        </p:nvSpPr>
        <p:spPr>
          <a:xfrm>
            <a:off x="5852161" y="1097280"/>
            <a:ext cx="5212080" cy="4663440"/>
          </a:xfrm>
        </p:spPr>
        <p:txBody>
          <a:bodyPr/>
          <a:lstStyle>
            <a:lvl1pPr>
              <a:defRPr sz="3048"/>
            </a:lvl1pPr>
            <a:lvl2pPr>
              <a:defRPr sz="2667"/>
            </a:lvl2pPr>
            <a:lvl3pPr>
              <a:defRPr sz="2286"/>
            </a:lvl3pPr>
            <a:lvl4pPr>
              <a:defRPr sz="1905"/>
            </a:lvl4pPr>
            <a:lvl5pPr>
              <a:defRPr sz="1905"/>
            </a:lvl5pPr>
            <a:lvl6pPr>
              <a:defRPr sz="1905"/>
            </a:lvl6pPr>
            <a:lvl7pPr>
              <a:defRPr sz="1905"/>
            </a:lvl7pPr>
            <a:lvl8pPr>
              <a:defRPr sz="1905"/>
            </a:lvl8pPr>
            <a:lvl9pPr>
              <a:defRPr sz="19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952"/>
              </a:spcBef>
              <a:buNone/>
              <a:defRPr sz="1619"/>
            </a:lvl1pPr>
            <a:lvl2pPr marL="435437" indent="0">
              <a:buNone/>
              <a:defRPr sz="1143"/>
            </a:lvl2pPr>
            <a:lvl3pPr marL="870875" indent="0">
              <a:buNone/>
              <a:defRPr sz="952"/>
            </a:lvl3pPr>
            <a:lvl4pPr marL="1306312" indent="0">
              <a:buNone/>
              <a:defRPr sz="857"/>
            </a:lvl4pPr>
            <a:lvl5pPr marL="1741749" indent="0">
              <a:buNone/>
              <a:defRPr sz="857"/>
            </a:lvl5pPr>
            <a:lvl6pPr marL="2177186" indent="0">
              <a:buNone/>
              <a:defRPr sz="857"/>
            </a:lvl6pPr>
            <a:lvl7pPr marL="2612624" indent="0">
              <a:buNone/>
              <a:defRPr sz="857"/>
            </a:lvl7pPr>
            <a:lvl8pPr marL="3048061" indent="0">
              <a:buNone/>
              <a:defRPr sz="857"/>
            </a:lvl8pPr>
            <a:lvl9pPr marL="3483498" indent="0">
              <a:buNone/>
              <a:defRPr sz="857"/>
            </a:lvl9pPr>
          </a:lstStyle>
          <a:p>
            <a:pPr lvl="0"/>
            <a:r>
              <a:rPr lang="en-US"/>
              <a:t>Click to edit Master text styles</a:t>
            </a:r>
          </a:p>
        </p:txBody>
      </p:sp>
      <p:sp>
        <p:nvSpPr>
          <p:cNvPr id="5" name="Date Placeholder 4"/>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6" name="Footer Placeholder 5"/>
          <p:cNvSpPr>
            <a:spLocks noGrp="1"/>
          </p:cNvSpPr>
          <p:nvPr>
            <p:ph type="ftr" sz="quarter" idx="11"/>
          </p:nvPr>
        </p:nvSpPr>
        <p:spPr/>
        <p:txBody>
          <a:bodyPr/>
          <a:lstStyle/>
          <a:p>
            <a:pPr defTabSz="1079922"/>
            <a:endParaRPr lang="en-IN">
              <a:solidFill>
                <a:srgbClr val="AD84C6"/>
              </a:solidFill>
            </a:endParaRPr>
          </a:p>
        </p:txBody>
      </p:sp>
      <p:sp>
        <p:nvSpPr>
          <p:cNvPr id="7" name="Slide Number Placeholder 6"/>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spTree>
    <p:extLst>
      <p:ext uri="{BB962C8B-B14F-4D97-AF65-F5344CB8AC3E}">
        <p14:creationId xmlns:p14="http://schemas.microsoft.com/office/powerpoint/2010/main" val="370600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16813063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381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667"/>
            </a:lvl1pPr>
            <a:lvl2pPr marL="435437" indent="0">
              <a:buNone/>
              <a:defRPr sz="2667"/>
            </a:lvl2pPr>
            <a:lvl3pPr marL="870875" indent="0">
              <a:buNone/>
              <a:defRPr sz="2286"/>
            </a:lvl3pPr>
            <a:lvl4pPr marL="1306312" indent="0">
              <a:buNone/>
              <a:defRPr sz="1905"/>
            </a:lvl4pPr>
            <a:lvl5pPr marL="1741749" indent="0">
              <a:buNone/>
              <a:defRPr sz="1905"/>
            </a:lvl5pPr>
            <a:lvl6pPr marL="2177186" indent="0">
              <a:buNone/>
              <a:defRPr sz="1905"/>
            </a:lvl6pPr>
            <a:lvl7pPr marL="2612624" indent="0">
              <a:buNone/>
              <a:defRPr sz="1905"/>
            </a:lvl7pPr>
            <a:lvl8pPr marL="3048061" indent="0">
              <a:buNone/>
              <a:defRPr sz="1905"/>
            </a:lvl8pPr>
            <a:lvl9pPr marL="3483498" indent="0">
              <a:buNone/>
              <a:defRPr sz="1905"/>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952"/>
              </a:spcBef>
              <a:buNone/>
              <a:defRPr sz="1619"/>
            </a:lvl1pPr>
            <a:lvl2pPr marL="435437" indent="0">
              <a:buNone/>
              <a:defRPr sz="1143"/>
            </a:lvl2pPr>
            <a:lvl3pPr marL="870875" indent="0">
              <a:buNone/>
              <a:defRPr sz="952"/>
            </a:lvl3pPr>
            <a:lvl4pPr marL="1306312" indent="0">
              <a:buNone/>
              <a:defRPr sz="857"/>
            </a:lvl4pPr>
            <a:lvl5pPr marL="1741749" indent="0">
              <a:buNone/>
              <a:defRPr sz="857"/>
            </a:lvl5pPr>
            <a:lvl6pPr marL="2177186" indent="0">
              <a:buNone/>
              <a:defRPr sz="857"/>
            </a:lvl6pPr>
            <a:lvl7pPr marL="2612624" indent="0">
              <a:buNone/>
              <a:defRPr sz="857"/>
            </a:lvl7pPr>
            <a:lvl8pPr marL="3048061" indent="0">
              <a:buNone/>
              <a:defRPr sz="857"/>
            </a:lvl8pPr>
            <a:lvl9pPr marL="3483498" indent="0">
              <a:buNone/>
              <a:defRPr sz="857"/>
            </a:lvl9pPr>
          </a:lstStyle>
          <a:p>
            <a:pPr lvl="0"/>
            <a:r>
              <a:rPr lang="en-US"/>
              <a:t>Click to edit Master text styles</a:t>
            </a:r>
          </a:p>
        </p:txBody>
      </p:sp>
      <p:sp>
        <p:nvSpPr>
          <p:cNvPr id="5" name="Date Placeholder 4"/>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6" name="Footer Placeholder 5"/>
          <p:cNvSpPr>
            <a:spLocks noGrp="1"/>
          </p:cNvSpPr>
          <p:nvPr>
            <p:ph type="ftr" sz="quarter" idx="11"/>
          </p:nvPr>
        </p:nvSpPr>
        <p:spPr/>
        <p:txBody>
          <a:bodyPr/>
          <a:lstStyle/>
          <a:p>
            <a:pPr defTabSz="1079922"/>
            <a:endParaRPr lang="en-US" dirty="0">
              <a:solidFill>
                <a:srgbClr val="AD84C6"/>
              </a:solidFill>
            </a:endParaRPr>
          </a:p>
        </p:txBody>
      </p:sp>
      <p:sp>
        <p:nvSpPr>
          <p:cNvPr id="7" name="Slide Number Placeholder 6"/>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spTree>
    <p:extLst>
      <p:ext uri="{BB962C8B-B14F-4D97-AF65-F5344CB8AC3E}">
        <p14:creationId xmlns:p14="http://schemas.microsoft.com/office/powerpoint/2010/main" val="41214402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5" name="Footer Placeholder 4"/>
          <p:cNvSpPr>
            <a:spLocks noGrp="1"/>
          </p:cNvSpPr>
          <p:nvPr>
            <p:ph type="ftr" sz="quarter" idx="11"/>
          </p:nvPr>
        </p:nvSpPr>
        <p:spPr/>
        <p:txBody>
          <a:bodyPr/>
          <a:lstStyle/>
          <a:p>
            <a:pPr defTabSz="1079922"/>
            <a:endParaRPr lang="en-IN">
              <a:solidFill>
                <a:srgbClr val="AD84C6"/>
              </a:solidFill>
            </a:endParaRPr>
          </a:p>
        </p:txBody>
      </p:sp>
      <p:sp>
        <p:nvSpPr>
          <p:cNvPr id="6" name="Slide Number Placeholder 5"/>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spTree>
    <p:extLst>
      <p:ext uri="{BB962C8B-B14F-4D97-AF65-F5344CB8AC3E}">
        <p14:creationId xmlns:p14="http://schemas.microsoft.com/office/powerpoint/2010/main" val="10081178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1079922"/>
            <a:fld id="{B98D28FB-485B-4646-85D7-C7DF68E14A9B}" type="datetimeFigureOut">
              <a:rPr lang="en-IN" smtClean="0">
                <a:solidFill>
                  <a:srgbClr val="AD84C6"/>
                </a:solidFill>
              </a:rPr>
              <a:pPr defTabSz="1079922"/>
              <a:t>03-03-2025</a:t>
            </a:fld>
            <a:endParaRPr lang="en-IN">
              <a:solidFill>
                <a:srgbClr val="AD84C6"/>
              </a:solidFill>
            </a:endParaRPr>
          </a:p>
        </p:txBody>
      </p:sp>
      <p:sp>
        <p:nvSpPr>
          <p:cNvPr id="5" name="Footer Placeholder 4"/>
          <p:cNvSpPr>
            <a:spLocks noGrp="1"/>
          </p:cNvSpPr>
          <p:nvPr>
            <p:ph type="ftr" sz="quarter" idx="11"/>
          </p:nvPr>
        </p:nvSpPr>
        <p:spPr/>
        <p:txBody>
          <a:bodyPr/>
          <a:lstStyle/>
          <a:p>
            <a:pPr defTabSz="1079922"/>
            <a:endParaRPr lang="en-IN">
              <a:solidFill>
                <a:srgbClr val="AD84C6"/>
              </a:solidFill>
            </a:endParaRPr>
          </a:p>
        </p:txBody>
      </p:sp>
      <p:sp>
        <p:nvSpPr>
          <p:cNvPr id="6" name="Slide Number Placeholder 5"/>
          <p:cNvSpPr>
            <a:spLocks noGrp="1"/>
          </p:cNvSpPr>
          <p:nvPr>
            <p:ph type="sldNum" sz="quarter" idx="12"/>
          </p:nvPr>
        </p:nvSpPr>
        <p:spPr/>
        <p:txBody>
          <a:bodyPr/>
          <a:lstStyle/>
          <a:p>
            <a:pPr defTabSz="1079922"/>
            <a:fld id="{6074A4C1-B6A3-48F9-96CB-E28B2C288FB0}" type="slidenum">
              <a:rPr lang="en-IN" smtClean="0">
                <a:solidFill>
                  <a:srgbClr val="AD84C6"/>
                </a:solidFill>
              </a:rPr>
              <a:pPr defTabSz="1079922"/>
              <a:t>‹#›</a:t>
            </a:fld>
            <a:endParaRPr lang="en-IN">
              <a:solidFill>
                <a:srgbClr val="AD84C6"/>
              </a:solidFill>
            </a:endParaRPr>
          </a:p>
        </p:txBody>
      </p:sp>
    </p:spTree>
    <p:extLst>
      <p:ext uri="{BB962C8B-B14F-4D97-AF65-F5344CB8AC3E}">
        <p14:creationId xmlns:p14="http://schemas.microsoft.com/office/powerpoint/2010/main" val="833259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9"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5" name="Footer Placeholder 4"/>
          <p:cNvSpPr>
            <a:spLocks noGrp="1"/>
          </p:cNvSpPr>
          <p:nvPr>
            <p:ph type="ftr" sz="quarter" idx="11"/>
          </p:nvPr>
        </p:nvSpPr>
        <p:spPr/>
        <p:txBody>
          <a:bodyPr/>
          <a:lstStyle/>
          <a:p>
            <a:endParaRPr lang="en-IN">
              <a:solidFill>
                <a:srgbClr val="AD84C6"/>
              </a:solidFill>
            </a:endParaRPr>
          </a:p>
        </p:txBody>
      </p:sp>
      <p:sp>
        <p:nvSpPr>
          <p:cNvPr id="6" name="Slide Number Placeholder 5"/>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cxnSp>
        <p:nvCxnSpPr>
          <p:cNvPr id="7" name="Straight Connector 6"/>
          <p:cNvCxnSpPr/>
          <p:nvPr/>
        </p:nvCxnSpPr>
        <p:spPr>
          <a:xfrm>
            <a:off x="1981201"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892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6" name="Footer Placeholder 5"/>
          <p:cNvSpPr>
            <a:spLocks noGrp="1"/>
          </p:cNvSpPr>
          <p:nvPr>
            <p:ph type="ftr" sz="quarter" idx="11"/>
          </p:nvPr>
        </p:nvSpPr>
        <p:spPr/>
        <p:txBody>
          <a:bodyPr/>
          <a:lstStyle/>
          <a:p>
            <a:endParaRPr lang="en-IN">
              <a:solidFill>
                <a:srgbClr val="AD84C6"/>
              </a:solidFill>
            </a:endParaRPr>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2343981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8" name="Footer Placeholder 7"/>
          <p:cNvSpPr>
            <a:spLocks noGrp="1"/>
          </p:cNvSpPr>
          <p:nvPr>
            <p:ph type="ftr" sz="quarter" idx="11"/>
          </p:nvPr>
        </p:nvSpPr>
        <p:spPr/>
        <p:txBody>
          <a:bodyPr/>
          <a:lstStyle/>
          <a:p>
            <a:endParaRPr lang="en-IN">
              <a:solidFill>
                <a:srgbClr val="AD84C6"/>
              </a:solidFill>
            </a:endParaRPr>
          </a:p>
        </p:txBody>
      </p:sp>
      <p:sp>
        <p:nvSpPr>
          <p:cNvPr id="9" name="Slide Number Placeholder 8"/>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1143626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4" name="Footer Placeholder 3"/>
          <p:cNvSpPr>
            <a:spLocks noGrp="1"/>
          </p:cNvSpPr>
          <p:nvPr>
            <p:ph type="ftr" sz="quarter" idx="11"/>
          </p:nvPr>
        </p:nvSpPr>
        <p:spPr/>
        <p:txBody>
          <a:bodyPr/>
          <a:lstStyle/>
          <a:p>
            <a:endParaRPr lang="en-IN">
              <a:solidFill>
                <a:srgbClr val="AD84C6"/>
              </a:solidFill>
            </a:endParaRPr>
          </a:p>
        </p:txBody>
      </p:sp>
      <p:sp>
        <p:nvSpPr>
          <p:cNvPr id="5" name="Slide Number Placeholder 4"/>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2109363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3" name="Footer Placeholder 2"/>
          <p:cNvSpPr>
            <a:spLocks noGrp="1"/>
          </p:cNvSpPr>
          <p:nvPr>
            <p:ph type="ftr" sz="quarter" idx="11"/>
          </p:nvPr>
        </p:nvSpPr>
        <p:spPr/>
        <p:txBody>
          <a:bodyPr/>
          <a:lstStyle/>
          <a:p>
            <a:endParaRPr lang="en-IN">
              <a:solidFill>
                <a:srgbClr val="AD84C6"/>
              </a:solidFill>
            </a:endParaRPr>
          </a:p>
        </p:txBody>
      </p:sp>
      <p:sp>
        <p:nvSpPr>
          <p:cNvPr id="4" name="Slide Number Placeholder 3"/>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8866085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60"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6" name="Footer Placeholder 5"/>
          <p:cNvSpPr>
            <a:spLocks noGrp="1"/>
          </p:cNvSpPr>
          <p:nvPr>
            <p:ph type="ftr" sz="quarter" idx="11"/>
          </p:nvPr>
        </p:nvSpPr>
        <p:spPr/>
        <p:txBody>
          <a:bodyPr/>
          <a:lstStyle/>
          <a:p>
            <a:endParaRPr lang="en-IN">
              <a:solidFill>
                <a:srgbClr val="AD84C6"/>
              </a:solidFill>
            </a:endParaRPr>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15812459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8D28FB-485B-4646-85D7-C7DF68E14A9B}" type="datetimeFigureOut">
              <a:rPr lang="en-IN" smtClean="0">
                <a:solidFill>
                  <a:srgbClr val="AD84C6"/>
                </a:solidFill>
              </a:rPr>
              <a:pPr/>
              <a:t>03-03-2025</a:t>
            </a:fld>
            <a:endParaRPr lang="en-IN">
              <a:solidFill>
                <a:srgbClr val="AD84C6"/>
              </a:solidFill>
            </a:endParaRPr>
          </a:p>
        </p:txBody>
      </p:sp>
      <p:sp>
        <p:nvSpPr>
          <p:cNvPr id="6" name="Footer Placeholder 5"/>
          <p:cNvSpPr>
            <a:spLocks noGrp="1"/>
          </p:cNvSpPr>
          <p:nvPr>
            <p:ph type="ftr" sz="quarter" idx="11"/>
          </p:nvPr>
        </p:nvSpPr>
        <p:spPr/>
        <p:txBody>
          <a:bodyPr/>
          <a:lstStyle/>
          <a:p>
            <a:endParaRPr lang="en-US" dirty="0">
              <a:solidFill>
                <a:srgbClr val="AD84C6"/>
              </a:solidFill>
            </a:endParaRPr>
          </a:p>
        </p:txBody>
      </p:sp>
      <p:sp>
        <p:nvSpPr>
          <p:cNvPr id="7" name="Slide Number Placeholder 6"/>
          <p:cNvSpPr>
            <a:spLocks noGrp="1"/>
          </p:cNvSpPr>
          <p:nvPr>
            <p:ph type="sldNum" sz="quarter" idx="12"/>
          </p:nvPr>
        </p:nvSpPr>
        <p:spPr/>
        <p:txBody>
          <a:bodyPr/>
          <a:lstStyle/>
          <a:p>
            <a:fld id="{6074A4C1-B6A3-48F9-96CB-E28B2C288FB0}" type="slidenum">
              <a:rPr lang="en-IN" smtClean="0">
                <a:solidFill>
                  <a:srgbClr val="AD84C6"/>
                </a:solidFill>
              </a:rPr>
              <a:pPr/>
              <a:t>‹#›</a:t>
            </a:fld>
            <a:endParaRPr lang="en-IN">
              <a:solidFill>
                <a:srgbClr val="AD84C6"/>
              </a:solidFill>
            </a:endParaRPr>
          </a:p>
        </p:txBody>
      </p:sp>
    </p:spTree>
    <p:extLst>
      <p:ext uri="{BB962C8B-B14F-4D97-AF65-F5344CB8AC3E}">
        <p14:creationId xmlns:p14="http://schemas.microsoft.com/office/powerpoint/2010/main" val="625669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1" y="243841"/>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1"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30"/>
            <a:ext cx="2329074" cy="365125"/>
          </a:xfrm>
          <a:prstGeom prst="rect">
            <a:avLst/>
          </a:prstGeom>
        </p:spPr>
        <p:txBody>
          <a:bodyPr vert="horz" lIns="91440" tIns="45720" rIns="91440" bIns="45720" rtlCol="0" anchor="ctr"/>
          <a:lstStyle>
            <a:lvl1pPr algn="l">
              <a:defRPr sz="1200">
                <a:solidFill>
                  <a:schemeClr val="accent1"/>
                </a:solidFill>
              </a:defRPr>
            </a:lvl1pPr>
          </a:lstStyle>
          <a:p>
            <a:pPr defTabSz="457200"/>
            <a:fld id="{B98D28FB-485B-4646-85D7-C7DF68E14A9B}" type="datetimeFigureOut">
              <a:rPr lang="en-IN" smtClean="0">
                <a:solidFill>
                  <a:srgbClr val="AD84C6"/>
                </a:solidFill>
              </a:rPr>
              <a:pPr defTabSz="457200"/>
              <a:t>03-03-2025</a:t>
            </a:fld>
            <a:endParaRPr lang="en-IN">
              <a:solidFill>
                <a:srgbClr val="AD84C6"/>
              </a:solidFill>
            </a:endParaRPr>
          </a:p>
        </p:txBody>
      </p:sp>
      <p:sp>
        <p:nvSpPr>
          <p:cNvPr id="5" name="Footer Placeholder 4"/>
          <p:cNvSpPr>
            <a:spLocks noGrp="1"/>
          </p:cNvSpPr>
          <p:nvPr>
            <p:ph type="ftr" sz="quarter" idx="3"/>
          </p:nvPr>
        </p:nvSpPr>
        <p:spPr>
          <a:xfrm>
            <a:off x="3949148" y="6223830"/>
            <a:ext cx="4717774" cy="365125"/>
          </a:xfrm>
          <a:prstGeom prst="rect">
            <a:avLst/>
          </a:prstGeom>
        </p:spPr>
        <p:txBody>
          <a:bodyPr vert="horz" lIns="91440" tIns="45720" rIns="91440" bIns="45720" rtlCol="0" anchor="ctr"/>
          <a:lstStyle>
            <a:lvl1pPr algn="ctr">
              <a:defRPr sz="1200">
                <a:solidFill>
                  <a:schemeClr val="accent1"/>
                </a:solidFill>
              </a:defRPr>
            </a:lvl1pPr>
          </a:lstStyle>
          <a:p>
            <a:pPr defTabSz="457200"/>
            <a:endParaRPr lang="en-IN">
              <a:solidFill>
                <a:srgbClr val="AD84C6"/>
              </a:solidFill>
            </a:endParaRPr>
          </a:p>
        </p:txBody>
      </p:sp>
      <p:sp>
        <p:nvSpPr>
          <p:cNvPr id="6" name="Slide Number Placeholder 5"/>
          <p:cNvSpPr>
            <a:spLocks noGrp="1"/>
          </p:cNvSpPr>
          <p:nvPr>
            <p:ph type="sldNum" sz="quarter" idx="4"/>
          </p:nvPr>
        </p:nvSpPr>
        <p:spPr>
          <a:xfrm>
            <a:off x="9329531" y="6223830"/>
            <a:ext cx="1706217" cy="365125"/>
          </a:xfrm>
          <a:prstGeom prst="rect">
            <a:avLst/>
          </a:prstGeom>
        </p:spPr>
        <p:txBody>
          <a:bodyPr vert="horz" lIns="91440" tIns="45720" rIns="91440" bIns="45720" rtlCol="0" anchor="ctr"/>
          <a:lstStyle>
            <a:lvl1pPr algn="r">
              <a:defRPr sz="1200">
                <a:solidFill>
                  <a:schemeClr val="accent1"/>
                </a:solidFill>
              </a:defRPr>
            </a:lvl1pPr>
          </a:lstStyle>
          <a:p>
            <a:pPr defTabSz="457200"/>
            <a:fld id="{6074A4C1-B6A3-48F9-96CB-E28B2C288FB0}" type="slidenum">
              <a:rPr lang="en-IN" smtClean="0">
                <a:solidFill>
                  <a:srgbClr val="AD84C6"/>
                </a:solidFill>
              </a:rPr>
              <a:pPr defTabSz="457200"/>
              <a:t>‹#›</a:t>
            </a:fld>
            <a:endParaRPr lang="en-IN">
              <a:solidFill>
                <a:srgbClr val="AD84C6"/>
              </a:solidFill>
            </a:endParaRPr>
          </a:p>
        </p:txBody>
      </p:sp>
    </p:spTree>
    <p:extLst>
      <p:ext uri="{BB962C8B-B14F-4D97-AF65-F5344CB8AC3E}">
        <p14:creationId xmlns:p14="http://schemas.microsoft.com/office/powerpoint/2010/main" val="32148212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2" y="243842"/>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2"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31"/>
            <a:ext cx="2329074" cy="365125"/>
          </a:xfrm>
          <a:prstGeom prst="rect">
            <a:avLst/>
          </a:prstGeom>
        </p:spPr>
        <p:txBody>
          <a:bodyPr vert="horz" lIns="91440" tIns="45720" rIns="91440" bIns="45720" rtlCol="0" anchor="ctr"/>
          <a:lstStyle>
            <a:lvl1pPr algn="l">
              <a:defRPr sz="1143">
                <a:solidFill>
                  <a:schemeClr val="accent1"/>
                </a:solidFill>
              </a:defRPr>
            </a:lvl1pPr>
          </a:lstStyle>
          <a:p>
            <a:pPr defTabSz="435437"/>
            <a:fld id="{B98D28FB-485B-4646-85D7-C7DF68E14A9B}" type="datetimeFigureOut">
              <a:rPr lang="en-IN" smtClean="0">
                <a:solidFill>
                  <a:srgbClr val="AD84C6"/>
                </a:solidFill>
              </a:rPr>
              <a:pPr defTabSz="435437"/>
              <a:t>03-03-2025</a:t>
            </a:fld>
            <a:endParaRPr lang="en-IN">
              <a:solidFill>
                <a:srgbClr val="AD84C6"/>
              </a:solidFill>
            </a:endParaRPr>
          </a:p>
        </p:txBody>
      </p:sp>
      <p:sp>
        <p:nvSpPr>
          <p:cNvPr id="5" name="Footer Placeholder 4"/>
          <p:cNvSpPr>
            <a:spLocks noGrp="1"/>
          </p:cNvSpPr>
          <p:nvPr>
            <p:ph type="ftr" sz="quarter" idx="3"/>
          </p:nvPr>
        </p:nvSpPr>
        <p:spPr>
          <a:xfrm>
            <a:off x="3949148" y="6223831"/>
            <a:ext cx="4717774" cy="365125"/>
          </a:xfrm>
          <a:prstGeom prst="rect">
            <a:avLst/>
          </a:prstGeom>
        </p:spPr>
        <p:txBody>
          <a:bodyPr vert="horz" lIns="91440" tIns="45720" rIns="91440" bIns="45720" rtlCol="0" anchor="ctr"/>
          <a:lstStyle>
            <a:lvl1pPr algn="ctr">
              <a:defRPr sz="1143">
                <a:solidFill>
                  <a:schemeClr val="accent1"/>
                </a:solidFill>
              </a:defRPr>
            </a:lvl1pPr>
          </a:lstStyle>
          <a:p>
            <a:pPr defTabSz="435437"/>
            <a:endParaRPr lang="en-IN">
              <a:solidFill>
                <a:srgbClr val="AD84C6"/>
              </a:solidFill>
            </a:endParaRPr>
          </a:p>
        </p:txBody>
      </p:sp>
      <p:sp>
        <p:nvSpPr>
          <p:cNvPr id="6" name="Slide Number Placeholder 5"/>
          <p:cNvSpPr>
            <a:spLocks noGrp="1"/>
          </p:cNvSpPr>
          <p:nvPr>
            <p:ph type="sldNum" sz="quarter" idx="4"/>
          </p:nvPr>
        </p:nvSpPr>
        <p:spPr>
          <a:xfrm>
            <a:off x="9329532" y="6223831"/>
            <a:ext cx="1706217" cy="365125"/>
          </a:xfrm>
          <a:prstGeom prst="rect">
            <a:avLst/>
          </a:prstGeom>
        </p:spPr>
        <p:txBody>
          <a:bodyPr vert="horz" lIns="91440" tIns="45720" rIns="91440" bIns="45720" rtlCol="0" anchor="ctr"/>
          <a:lstStyle>
            <a:lvl1pPr algn="r">
              <a:defRPr sz="1143">
                <a:solidFill>
                  <a:schemeClr val="accent1"/>
                </a:solidFill>
              </a:defRPr>
            </a:lvl1pPr>
          </a:lstStyle>
          <a:p>
            <a:pPr defTabSz="435437"/>
            <a:fld id="{6074A4C1-B6A3-48F9-96CB-E28B2C288FB0}" type="slidenum">
              <a:rPr lang="en-IN" smtClean="0">
                <a:solidFill>
                  <a:srgbClr val="AD84C6"/>
                </a:solidFill>
              </a:rPr>
              <a:pPr defTabSz="435437"/>
              <a:t>‹#›</a:t>
            </a:fld>
            <a:endParaRPr lang="en-IN">
              <a:solidFill>
                <a:srgbClr val="AD84C6"/>
              </a:solidFill>
            </a:endParaRPr>
          </a:p>
        </p:txBody>
      </p:sp>
    </p:spTree>
    <p:extLst>
      <p:ext uri="{BB962C8B-B14F-4D97-AF65-F5344CB8AC3E}">
        <p14:creationId xmlns:p14="http://schemas.microsoft.com/office/powerpoint/2010/main" val="191691845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870875" rtl="0" eaLnBrk="1" latinLnBrk="0" hangingPunct="1">
        <a:lnSpc>
          <a:spcPct val="90000"/>
        </a:lnSpc>
        <a:spcBef>
          <a:spcPct val="0"/>
        </a:spcBef>
        <a:buNone/>
        <a:defRPr sz="4191" kern="1200">
          <a:solidFill>
            <a:schemeClr val="accent1"/>
          </a:solidFill>
          <a:latin typeface="+mj-lt"/>
          <a:ea typeface="+mj-ea"/>
          <a:cs typeface="+mj-cs"/>
        </a:defRPr>
      </a:lvl1pPr>
    </p:titleStyle>
    <p:bodyStyle>
      <a:lvl1pPr marL="217719" indent="-174175" algn="l" defTabSz="870875" rtl="0" eaLnBrk="1" latinLnBrk="0" hangingPunct="1">
        <a:lnSpc>
          <a:spcPct val="90000"/>
        </a:lnSpc>
        <a:spcBef>
          <a:spcPts val="1333"/>
        </a:spcBef>
        <a:buClr>
          <a:schemeClr val="accent1"/>
        </a:buClr>
        <a:buSzPct val="80000"/>
        <a:buFont typeface="Corbel" pitchFamily="34" charset="0"/>
        <a:buChar char="•"/>
        <a:defRPr sz="2095" kern="1200">
          <a:solidFill>
            <a:schemeClr val="accent1"/>
          </a:solidFill>
          <a:latin typeface="+mn-lt"/>
          <a:ea typeface="+mn-ea"/>
          <a:cs typeface="+mn-cs"/>
        </a:defRPr>
      </a:lvl1pPr>
      <a:lvl2pPr marL="435437" indent="-174175" algn="l" defTabSz="870875" rtl="0" eaLnBrk="1" latinLnBrk="0" hangingPunct="1">
        <a:lnSpc>
          <a:spcPct val="90000"/>
        </a:lnSpc>
        <a:spcBef>
          <a:spcPts val="190"/>
        </a:spcBef>
        <a:spcAft>
          <a:spcPts val="381"/>
        </a:spcAft>
        <a:buClr>
          <a:schemeClr val="accent1"/>
        </a:buClr>
        <a:buSzPct val="80000"/>
        <a:buFont typeface="Corbel" pitchFamily="34" charset="0"/>
        <a:buChar char="•"/>
        <a:defRPr sz="1905" kern="1200">
          <a:solidFill>
            <a:schemeClr val="accent1"/>
          </a:solidFill>
          <a:latin typeface="+mn-lt"/>
          <a:ea typeface="+mn-ea"/>
          <a:cs typeface="+mn-cs"/>
        </a:defRPr>
      </a:lvl2pPr>
      <a:lvl3pPr marL="696700" indent="-174175" algn="l" defTabSz="870875" rtl="0" eaLnBrk="1" latinLnBrk="0" hangingPunct="1">
        <a:lnSpc>
          <a:spcPct val="90000"/>
        </a:lnSpc>
        <a:spcBef>
          <a:spcPts val="190"/>
        </a:spcBef>
        <a:spcAft>
          <a:spcPts val="381"/>
        </a:spcAft>
        <a:buClr>
          <a:schemeClr val="accent1"/>
        </a:buClr>
        <a:buSzPct val="80000"/>
        <a:buFont typeface="Corbel" pitchFamily="34" charset="0"/>
        <a:buChar char="•"/>
        <a:defRPr sz="1714" kern="1200">
          <a:solidFill>
            <a:schemeClr val="accent1"/>
          </a:solidFill>
          <a:latin typeface="+mn-lt"/>
          <a:ea typeface="+mn-ea"/>
          <a:cs typeface="+mn-cs"/>
        </a:defRPr>
      </a:lvl3pPr>
      <a:lvl4pPr marL="957962" indent="-174175" algn="l" defTabSz="870875" rtl="0" eaLnBrk="1" latinLnBrk="0" hangingPunct="1">
        <a:lnSpc>
          <a:spcPct val="90000"/>
        </a:lnSpc>
        <a:spcBef>
          <a:spcPts val="190"/>
        </a:spcBef>
        <a:spcAft>
          <a:spcPts val="381"/>
        </a:spcAft>
        <a:buClr>
          <a:schemeClr val="accent1"/>
        </a:buClr>
        <a:buSzPct val="80000"/>
        <a:buFont typeface="Corbel" pitchFamily="34" charset="0"/>
        <a:buChar char="•"/>
        <a:defRPr sz="1524" kern="1200">
          <a:solidFill>
            <a:schemeClr val="accent1"/>
          </a:solidFill>
          <a:latin typeface="+mn-lt"/>
          <a:ea typeface="+mn-ea"/>
          <a:cs typeface="+mn-cs"/>
        </a:defRPr>
      </a:lvl4pPr>
      <a:lvl5pPr marL="1219224" indent="-174175" algn="l" defTabSz="870875" rtl="0" eaLnBrk="1" latinLnBrk="0" hangingPunct="1">
        <a:lnSpc>
          <a:spcPct val="90000"/>
        </a:lnSpc>
        <a:spcBef>
          <a:spcPts val="190"/>
        </a:spcBef>
        <a:spcAft>
          <a:spcPts val="381"/>
        </a:spcAft>
        <a:buClr>
          <a:schemeClr val="accent1"/>
        </a:buClr>
        <a:buSzPct val="80000"/>
        <a:buFont typeface="Corbel" pitchFamily="34" charset="0"/>
        <a:buChar char="•"/>
        <a:defRPr sz="1524" kern="1200">
          <a:solidFill>
            <a:schemeClr val="accent1"/>
          </a:solidFill>
          <a:latin typeface="+mn-lt"/>
          <a:ea typeface="+mn-ea"/>
          <a:cs typeface="+mn-cs"/>
        </a:defRPr>
      </a:lvl5pPr>
      <a:lvl6pPr marL="1523840" indent="-217719" algn="l" defTabSz="870875" rtl="0" eaLnBrk="1" latinLnBrk="0" hangingPunct="1">
        <a:lnSpc>
          <a:spcPct val="90000"/>
        </a:lnSpc>
        <a:spcBef>
          <a:spcPts val="190"/>
        </a:spcBef>
        <a:spcAft>
          <a:spcPts val="381"/>
        </a:spcAft>
        <a:buClr>
          <a:schemeClr val="accent1"/>
        </a:buClr>
        <a:buSzPct val="80000"/>
        <a:buFont typeface="Corbel" pitchFamily="34" charset="0"/>
        <a:buChar char="•"/>
        <a:defRPr sz="1524" kern="1200">
          <a:solidFill>
            <a:schemeClr val="accent1"/>
          </a:solidFill>
          <a:latin typeface="+mn-lt"/>
          <a:ea typeface="+mn-ea"/>
          <a:cs typeface="+mn-cs"/>
        </a:defRPr>
      </a:lvl6pPr>
      <a:lvl7pPr marL="1809560" indent="-217719" algn="l" defTabSz="870875" rtl="0" eaLnBrk="1" latinLnBrk="0" hangingPunct="1">
        <a:lnSpc>
          <a:spcPct val="90000"/>
        </a:lnSpc>
        <a:spcBef>
          <a:spcPts val="190"/>
        </a:spcBef>
        <a:spcAft>
          <a:spcPts val="381"/>
        </a:spcAft>
        <a:buClr>
          <a:schemeClr val="accent1"/>
        </a:buClr>
        <a:buSzPct val="80000"/>
        <a:buFont typeface="Corbel" pitchFamily="34" charset="0"/>
        <a:buChar char="•"/>
        <a:defRPr sz="1524" kern="1200">
          <a:solidFill>
            <a:schemeClr val="accent1"/>
          </a:solidFill>
          <a:latin typeface="+mn-lt"/>
          <a:ea typeface="+mn-ea"/>
          <a:cs typeface="+mn-cs"/>
        </a:defRPr>
      </a:lvl7pPr>
      <a:lvl8pPr marL="2095280" indent="-217719" algn="l" defTabSz="870875" rtl="0" eaLnBrk="1" latinLnBrk="0" hangingPunct="1">
        <a:lnSpc>
          <a:spcPct val="90000"/>
        </a:lnSpc>
        <a:spcBef>
          <a:spcPts val="190"/>
        </a:spcBef>
        <a:spcAft>
          <a:spcPts val="381"/>
        </a:spcAft>
        <a:buClr>
          <a:schemeClr val="accent1"/>
        </a:buClr>
        <a:buSzPct val="80000"/>
        <a:buFont typeface="Corbel" pitchFamily="34" charset="0"/>
        <a:buChar char="•"/>
        <a:defRPr sz="1524" kern="1200">
          <a:solidFill>
            <a:schemeClr val="accent1"/>
          </a:solidFill>
          <a:latin typeface="+mn-lt"/>
          <a:ea typeface="+mn-ea"/>
          <a:cs typeface="+mn-cs"/>
        </a:defRPr>
      </a:lvl8pPr>
      <a:lvl9pPr marL="2381000" indent="-217719" algn="l" defTabSz="870875" rtl="0" eaLnBrk="1" latinLnBrk="0" hangingPunct="1">
        <a:lnSpc>
          <a:spcPct val="90000"/>
        </a:lnSpc>
        <a:spcBef>
          <a:spcPts val="190"/>
        </a:spcBef>
        <a:spcAft>
          <a:spcPts val="381"/>
        </a:spcAft>
        <a:buClr>
          <a:schemeClr val="accent1"/>
        </a:buClr>
        <a:buSzPct val="80000"/>
        <a:buFont typeface="Corbel" pitchFamily="34" charset="0"/>
        <a:buChar char="•"/>
        <a:defRPr sz="1524" kern="1200">
          <a:solidFill>
            <a:schemeClr val="accent1"/>
          </a:solidFill>
          <a:latin typeface="+mn-lt"/>
          <a:ea typeface="+mn-ea"/>
          <a:cs typeface="+mn-cs"/>
        </a:defRPr>
      </a:lvl9pPr>
    </p:bodyStyle>
    <p:otherStyle>
      <a:defPPr>
        <a:defRPr lang="en-US"/>
      </a:defPPr>
      <a:lvl1pPr marL="0" algn="l" defTabSz="870875" rtl="0" eaLnBrk="1" latinLnBrk="0" hangingPunct="1">
        <a:defRPr sz="1714" kern="1200">
          <a:solidFill>
            <a:schemeClr val="tx1"/>
          </a:solidFill>
          <a:latin typeface="+mn-lt"/>
          <a:ea typeface="+mn-ea"/>
          <a:cs typeface="+mn-cs"/>
        </a:defRPr>
      </a:lvl1pPr>
      <a:lvl2pPr marL="435437" algn="l" defTabSz="870875" rtl="0" eaLnBrk="1" latinLnBrk="0" hangingPunct="1">
        <a:defRPr sz="1714" kern="1200">
          <a:solidFill>
            <a:schemeClr val="tx1"/>
          </a:solidFill>
          <a:latin typeface="+mn-lt"/>
          <a:ea typeface="+mn-ea"/>
          <a:cs typeface="+mn-cs"/>
        </a:defRPr>
      </a:lvl2pPr>
      <a:lvl3pPr marL="870875" algn="l" defTabSz="870875" rtl="0" eaLnBrk="1" latinLnBrk="0" hangingPunct="1">
        <a:defRPr sz="1714" kern="1200">
          <a:solidFill>
            <a:schemeClr val="tx1"/>
          </a:solidFill>
          <a:latin typeface="+mn-lt"/>
          <a:ea typeface="+mn-ea"/>
          <a:cs typeface="+mn-cs"/>
        </a:defRPr>
      </a:lvl3pPr>
      <a:lvl4pPr marL="1306312" algn="l" defTabSz="870875" rtl="0" eaLnBrk="1" latinLnBrk="0" hangingPunct="1">
        <a:defRPr sz="1714" kern="1200">
          <a:solidFill>
            <a:schemeClr val="tx1"/>
          </a:solidFill>
          <a:latin typeface="+mn-lt"/>
          <a:ea typeface="+mn-ea"/>
          <a:cs typeface="+mn-cs"/>
        </a:defRPr>
      </a:lvl4pPr>
      <a:lvl5pPr marL="1741749" algn="l" defTabSz="870875" rtl="0" eaLnBrk="1" latinLnBrk="0" hangingPunct="1">
        <a:defRPr sz="1714" kern="1200">
          <a:solidFill>
            <a:schemeClr val="tx1"/>
          </a:solidFill>
          <a:latin typeface="+mn-lt"/>
          <a:ea typeface="+mn-ea"/>
          <a:cs typeface="+mn-cs"/>
        </a:defRPr>
      </a:lvl5pPr>
      <a:lvl6pPr marL="2177186" algn="l" defTabSz="870875" rtl="0" eaLnBrk="1" latinLnBrk="0" hangingPunct="1">
        <a:defRPr sz="1714" kern="1200">
          <a:solidFill>
            <a:schemeClr val="tx1"/>
          </a:solidFill>
          <a:latin typeface="+mn-lt"/>
          <a:ea typeface="+mn-ea"/>
          <a:cs typeface="+mn-cs"/>
        </a:defRPr>
      </a:lvl6pPr>
      <a:lvl7pPr marL="2612624" algn="l" defTabSz="870875" rtl="0" eaLnBrk="1" latinLnBrk="0" hangingPunct="1">
        <a:defRPr sz="1714" kern="1200">
          <a:solidFill>
            <a:schemeClr val="tx1"/>
          </a:solidFill>
          <a:latin typeface="+mn-lt"/>
          <a:ea typeface="+mn-ea"/>
          <a:cs typeface="+mn-cs"/>
        </a:defRPr>
      </a:lvl7pPr>
      <a:lvl8pPr marL="3048061" algn="l" defTabSz="870875" rtl="0" eaLnBrk="1" latinLnBrk="0" hangingPunct="1">
        <a:defRPr sz="1714" kern="1200">
          <a:solidFill>
            <a:schemeClr val="tx1"/>
          </a:solidFill>
          <a:latin typeface="+mn-lt"/>
          <a:ea typeface="+mn-ea"/>
          <a:cs typeface="+mn-cs"/>
        </a:defRPr>
      </a:lvl8pPr>
      <a:lvl9pPr marL="3483498" algn="l" defTabSz="870875" rtl="0" eaLnBrk="1" latinLnBrk="0" hangingPunct="1">
        <a:defRPr sz="171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378857" y="2340429"/>
            <a:ext cx="9851571" cy="914703"/>
          </a:xfrm>
        </p:spPr>
        <p:txBody>
          <a:bodyPr>
            <a:normAutofit/>
          </a:bodyPr>
          <a:lstStyle/>
          <a:p>
            <a:pPr algn="ctr"/>
            <a:r>
              <a:rPr lang="en-IN" b="1" dirty="0">
                <a:solidFill>
                  <a:schemeClr val="tx1"/>
                </a:solidFill>
                <a:latin typeface="Times New Roman" pitchFamily="18" charset="0"/>
                <a:cs typeface="Times New Roman" pitchFamily="18" charset="0"/>
              </a:rPr>
              <a:t>BT 601: Analytical Biotechnology</a:t>
            </a:r>
          </a:p>
        </p:txBody>
      </p:sp>
      <p:sp>
        <p:nvSpPr>
          <p:cNvPr id="4" name="Subtitle 2"/>
          <p:cNvSpPr>
            <a:spLocks noGrp="1"/>
          </p:cNvSpPr>
          <p:nvPr>
            <p:ph type="subTitle" idx="4294967295"/>
          </p:nvPr>
        </p:nvSpPr>
        <p:spPr>
          <a:xfrm>
            <a:off x="2394857" y="3066143"/>
            <a:ext cx="7765143" cy="1752298"/>
          </a:xfrm>
        </p:spPr>
        <p:txBody>
          <a:bodyPr>
            <a:normAutofit/>
          </a:bodyPr>
          <a:lstStyle/>
          <a:p>
            <a:pPr marL="43544" indent="0" algn="r">
              <a:buNone/>
            </a:pPr>
            <a:r>
              <a:rPr lang="en-US" sz="2667" i="1" dirty="0">
                <a:solidFill>
                  <a:schemeClr val="tx1"/>
                </a:solidFill>
                <a:latin typeface="Times New Roman" pitchFamily="18" charset="0"/>
                <a:cs typeface="Times New Roman" pitchFamily="18" charset="0"/>
              </a:rPr>
              <a:t>-Prof. Siddhartha </a:t>
            </a:r>
            <a:r>
              <a:rPr lang="en-US" sz="2667" i="1" dirty="0" err="1">
                <a:solidFill>
                  <a:schemeClr val="tx1"/>
                </a:solidFill>
                <a:latin typeface="Times New Roman" pitchFamily="18" charset="0"/>
                <a:cs typeface="Times New Roman" pitchFamily="18" charset="0"/>
              </a:rPr>
              <a:t>Sankar</a:t>
            </a:r>
            <a:r>
              <a:rPr lang="en-US" sz="2667" i="1" dirty="0">
                <a:solidFill>
                  <a:schemeClr val="tx1"/>
                </a:solidFill>
                <a:latin typeface="Times New Roman" pitchFamily="18" charset="0"/>
                <a:cs typeface="Times New Roman" pitchFamily="18" charset="0"/>
              </a:rPr>
              <a:t> Ghosh</a:t>
            </a:r>
          </a:p>
        </p:txBody>
      </p:sp>
      <p:cxnSp>
        <p:nvCxnSpPr>
          <p:cNvPr id="5" name="Straight Connector 4"/>
          <p:cNvCxnSpPr/>
          <p:nvPr/>
        </p:nvCxnSpPr>
        <p:spPr>
          <a:xfrm>
            <a:off x="1741714" y="3066143"/>
            <a:ext cx="863600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7620000" y="4445000"/>
            <a:ext cx="808235" cy="414729"/>
          </a:xfrm>
          <a:prstGeom prst="rect">
            <a:avLst/>
          </a:prstGeom>
          <a:noFill/>
        </p:spPr>
        <p:txBody>
          <a:bodyPr wrap="none" rtlCol="0">
            <a:spAutoFit/>
          </a:bodyPr>
          <a:lstStyle/>
          <a:p>
            <a:pPr defTabSz="1079922"/>
            <a:r>
              <a:rPr lang="en-US" sz="2095" b="1" dirty="0">
                <a:solidFill>
                  <a:srgbClr val="0000FF"/>
                </a:solidFill>
                <a:latin typeface="Corbel"/>
              </a:rPr>
              <a:t>Lec-1</a:t>
            </a:r>
          </a:p>
        </p:txBody>
      </p:sp>
    </p:spTree>
    <p:extLst>
      <p:ext uri="{BB962C8B-B14F-4D97-AF65-F5344CB8AC3E}">
        <p14:creationId xmlns:p14="http://schemas.microsoft.com/office/powerpoint/2010/main" val="1437700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7D86B25-F69A-4AA4-815B-C304DB689FA0}"/>
              </a:ext>
            </a:extLst>
          </p:cNvPr>
          <p:cNvPicPr>
            <a:picLocks noChangeAspect="1"/>
          </p:cNvPicPr>
          <p:nvPr/>
        </p:nvPicPr>
        <p:blipFill>
          <a:blip r:embed="rId2"/>
          <a:stretch>
            <a:fillRect/>
          </a:stretch>
        </p:blipFill>
        <p:spPr>
          <a:xfrm>
            <a:off x="650222" y="783415"/>
            <a:ext cx="10250862" cy="6074585"/>
          </a:xfrm>
          <a:prstGeom prst="rect">
            <a:avLst/>
          </a:prstGeom>
        </p:spPr>
      </p:pic>
      <p:sp>
        <p:nvSpPr>
          <p:cNvPr id="3" name="Rectangle 2">
            <a:extLst>
              <a:ext uri="{FF2B5EF4-FFF2-40B4-BE49-F238E27FC236}">
                <a16:creationId xmlns:a16="http://schemas.microsoft.com/office/drawing/2014/main" id="{912BFAB0-904A-4777-9A2C-D75B695DDBEB}"/>
              </a:ext>
            </a:extLst>
          </p:cNvPr>
          <p:cNvSpPr/>
          <p:nvPr/>
        </p:nvSpPr>
        <p:spPr>
          <a:xfrm>
            <a:off x="4417502" y="868686"/>
            <a:ext cx="3903633"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Corbel"/>
                <a:ea typeface="+mn-ea"/>
                <a:cs typeface="+mn-cs"/>
              </a:rPr>
              <a:t> </a:t>
            </a:r>
            <a:r>
              <a:rPr kumimoji="0" lang="en-IN" sz="2400" b="1" i="0" u="none" strike="noStrike" kern="1200" cap="none" spc="0" normalizeH="0" baseline="0" noProof="0" dirty="0">
                <a:ln>
                  <a:noFill/>
                </a:ln>
                <a:solidFill>
                  <a:prstClr val="black"/>
                </a:solidFill>
                <a:effectLst/>
                <a:uLnTx/>
                <a:uFillTx/>
                <a:latin typeface="Corbel"/>
                <a:ea typeface="+mn-ea"/>
                <a:cs typeface="+mn-cs"/>
              </a:rPr>
              <a:t>IR spectrum for 2-hexanone</a:t>
            </a:r>
          </a:p>
        </p:txBody>
      </p:sp>
    </p:spTree>
    <p:extLst>
      <p:ext uri="{BB962C8B-B14F-4D97-AF65-F5344CB8AC3E}">
        <p14:creationId xmlns:p14="http://schemas.microsoft.com/office/powerpoint/2010/main" val="14012975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23E21B-E51F-07F2-9753-9DF496BF9F7E}"/>
              </a:ext>
            </a:extLst>
          </p:cNvPr>
          <p:cNvSpPr txBox="1"/>
          <p:nvPr/>
        </p:nvSpPr>
        <p:spPr>
          <a:xfrm>
            <a:off x="712305" y="765252"/>
            <a:ext cx="11075504" cy="3416320"/>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3. After the incident radiation travels through the sample species, the emitted wavefront of radiation is dispersed by a </a:t>
            </a:r>
            <a:r>
              <a:rPr kumimoji="0" lang="en-US" sz="16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Times New Roman" panose="02020603050405020304" pitchFamily="18" charset="0"/>
              </a:rPr>
              <a:t>monochromator (gratings and slits)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into its component frequencies. A </a:t>
            </a:r>
            <a:r>
              <a:rPr kumimoji="0" lang="en-US" sz="1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combination of prisms or gratings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with variable-slit mechanisms, mirrors, and filters comprise the dispersive system.</a:t>
            </a: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tabLst>
                <a:tab pos="3368675" algn="l"/>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4. The emitted wavefront beam (analog spectral output) hits the </a:t>
            </a:r>
            <a:r>
              <a:rPr kumimoji="0" lang="en-US" sz="1600" b="1" i="0" u="none" strike="noStrike" kern="1200" cap="none" spc="0" normalizeH="0" baseline="0" noProof="0" dirty="0">
                <a:ln>
                  <a:noFill/>
                </a:ln>
                <a:solidFill>
                  <a:srgbClr val="AD84C6">
                    <a:lumMod val="50000"/>
                  </a:srgbClr>
                </a:solidFill>
                <a:effectLst/>
                <a:uLnTx/>
                <a:uFillTx/>
                <a:latin typeface="Times New Roman" panose="02020603050405020304" pitchFamily="18" charset="0"/>
                <a:ea typeface="+mn-ea"/>
                <a:cs typeface="Times New Roman" panose="02020603050405020304" pitchFamily="18" charset="0"/>
              </a:rPr>
              <a:t>detector</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and generates an </a:t>
            </a:r>
            <a:r>
              <a:rPr kumimoji="0" lang="en-US" sz="1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electrical signal as a response.</a:t>
            </a: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Detectors are devices that convert the analog spectral output into an electrical signal. These electrical signals are further processed by the computer using mathematical algorithm to arrive at the </a:t>
            </a:r>
            <a:r>
              <a:rPr kumimoji="0" lang="en-US" sz="1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final spectrum</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 detectors used in IR spectrometers can be classified as either </a:t>
            </a:r>
            <a:r>
              <a:rPr kumimoji="0" lang="en-US" sz="1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photon detectors or thermal detectors.</a:t>
            </a: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pic>
        <p:nvPicPr>
          <p:cNvPr id="2" name="Picture 1">
            <a:extLst>
              <a:ext uri="{FF2B5EF4-FFF2-40B4-BE49-F238E27FC236}">
                <a16:creationId xmlns:a16="http://schemas.microsoft.com/office/drawing/2014/main" id="{91E2939A-72AB-1E33-A4AF-62218F5CE634}"/>
              </a:ext>
            </a:extLst>
          </p:cNvPr>
          <p:cNvPicPr>
            <a:picLocks noChangeAspect="1"/>
          </p:cNvPicPr>
          <p:nvPr/>
        </p:nvPicPr>
        <p:blipFill rotWithShape="1">
          <a:blip r:embed="rId2"/>
          <a:srcRect l="1839" t="74860" r="3024"/>
          <a:stretch/>
        </p:blipFill>
        <p:spPr>
          <a:xfrm>
            <a:off x="2464904" y="4601816"/>
            <a:ext cx="6753261" cy="1311966"/>
          </a:xfrm>
          <a:prstGeom prst="rect">
            <a:avLst/>
          </a:prstGeom>
          <a:ln>
            <a:solidFill>
              <a:schemeClr val="tx1"/>
            </a:solidFill>
          </a:ln>
        </p:spPr>
      </p:pic>
    </p:spTree>
    <p:extLst>
      <p:ext uri="{BB962C8B-B14F-4D97-AF65-F5344CB8AC3E}">
        <p14:creationId xmlns:p14="http://schemas.microsoft.com/office/powerpoint/2010/main" val="3467382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5AB4FF-3C17-5306-8B0C-68B021E2D11F}"/>
              </a:ext>
            </a:extLst>
          </p:cNvPr>
          <p:cNvSpPr txBox="1"/>
          <p:nvPr/>
        </p:nvSpPr>
        <p:spPr>
          <a:xfrm>
            <a:off x="629265" y="935528"/>
            <a:ext cx="11135031" cy="4982390"/>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 typeface="+mj-lt"/>
              <a:buAutoNum type="arabicPeriod"/>
              <a:tabLst/>
              <a:defRPr/>
            </a:pPr>
            <a:r>
              <a:rPr kumimoji="0" lang="en-US" sz="1600" b="1" i="0" u="none" strike="noStrike" kern="1200" cap="none" spc="0" normalizeH="0" baseline="0" noProof="0" dirty="0">
                <a:ln>
                  <a:noFill/>
                </a:ln>
                <a:solidFill>
                  <a:srgbClr val="AD84C6">
                    <a:lumMod val="75000"/>
                  </a:srgbClr>
                </a:solidFill>
                <a:effectLst/>
                <a:uLnTx/>
                <a:uFillTx/>
                <a:latin typeface="Times New Roman" panose="02020603050405020304" pitchFamily="18" charset="0"/>
                <a:ea typeface="+mn-ea"/>
                <a:cs typeface="Times New Roman" panose="02020603050405020304" pitchFamily="18" charset="0"/>
              </a:rPr>
              <a:t> The first generation IR spectrometer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was invented in late 1950s.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It utilizes prism optical splitting system. The prisms are made of NaCl.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 requirement of the sample’s water content and particle size is extremely strict.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Further more, the scan range is narrow. Additionally, the repeatability is fairly poor. They are no longer in use.</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AD84C6">
                    <a:lumMod val="75000"/>
                  </a:srgbClr>
                </a:solidFill>
                <a:effectLst/>
                <a:uLnTx/>
                <a:uFillTx/>
                <a:latin typeface="Times New Roman" panose="02020603050405020304" pitchFamily="18" charset="0"/>
                <a:ea typeface="+mn-ea"/>
                <a:cs typeface="Times New Roman" panose="02020603050405020304" pitchFamily="18" charset="0"/>
              </a:rPr>
              <a:t>2. The second generation IR spectrometer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was introduced to the world in 1960s.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It utilizes gratings as the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Times New Roman" panose="02020603050405020304" pitchFamily="18" charset="0"/>
              </a:rPr>
              <a:t>monochrometer</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 performance of the second generation IR spectrometer is much better with the use of prism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Times New Roman" panose="02020603050405020304" pitchFamily="18" charset="0"/>
              </a:rPr>
              <a:t>monochrometer</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Prominent weaknesses such as low sensitivity, low scan speed and poor wavelength accuracy.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AD84C6">
                    <a:lumMod val="75000"/>
                  </a:srgbClr>
                </a:solidFill>
                <a:effectLst/>
                <a:uLnTx/>
                <a:uFillTx/>
                <a:latin typeface="Times New Roman" panose="02020603050405020304" pitchFamily="18" charset="0"/>
                <a:ea typeface="+mn-ea"/>
                <a:cs typeface="Times New Roman" panose="02020603050405020304" pitchFamily="18" charset="0"/>
              </a:rPr>
              <a:t>3. The third generation IR spectrometer: </a:t>
            </a:r>
            <a:r>
              <a:rPr kumimoji="0" lang="en-US" sz="1600" b="1" i="0" u="sng" strike="noStrike" kern="1200" cap="none" spc="0" normalizeH="0" baseline="0" noProof="0" dirty="0">
                <a:ln>
                  <a:noFill/>
                </a:ln>
                <a:solidFill>
                  <a:srgbClr val="AD84C6">
                    <a:lumMod val="75000"/>
                  </a:srgbClr>
                </a:solidFill>
                <a:effectLst/>
                <a:uLnTx/>
                <a:uFillTx/>
                <a:latin typeface="Times New Roman" panose="02020603050405020304" pitchFamily="18" charset="0"/>
                <a:ea typeface="+mn-ea"/>
                <a:cs typeface="Times New Roman" panose="02020603050405020304" pitchFamily="18" charset="0"/>
              </a:rPr>
              <a:t>Fourier transform infrared spectrometer</a:t>
            </a:r>
            <a:endParaRPr kumimoji="0" lang="en-US" sz="1600" b="0" i="0" u="sng"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Marked the abdication of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Times New Roman" panose="02020603050405020304" pitchFamily="18" charset="0"/>
              </a:rPr>
              <a:t>monochrometer</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and the prosperity of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interferometer.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These IR spectrometers became exceptionally powerful &amp; various applications of IR spectrometer have been realized.</a:t>
            </a:r>
          </a:p>
        </p:txBody>
      </p:sp>
      <p:sp>
        <p:nvSpPr>
          <p:cNvPr id="2" name="Rectangle 1">
            <a:extLst>
              <a:ext uri="{FF2B5EF4-FFF2-40B4-BE49-F238E27FC236}">
                <a16:creationId xmlns:a16="http://schemas.microsoft.com/office/drawing/2014/main" id="{38BB3F0F-F323-0D79-C02B-F52F45AB50F7}"/>
              </a:ext>
            </a:extLst>
          </p:cNvPr>
          <p:cNvSpPr/>
          <p:nvPr/>
        </p:nvSpPr>
        <p:spPr>
          <a:xfrm>
            <a:off x="1356852" y="429210"/>
            <a:ext cx="9163664" cy="400110"/>
          </a:xfrm>
          <a:prstGeom prst="rect">
            <a:avLst/>
          </a:prstGeom>
          <a:solidFill>
            <a:schemeClr val="accent5">
              <a:lumMod val="20000"/>
              <a:lumOff val="80000"/>
            </a:schemeClr>
          </a:solidFill>
          <a:ln>
            <a:solidFill>
              <a:schemeClr val="accent3"/>
            </a:solid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DEVELOPMENT OF IR SPECTROMETERS (GENERATIONS)</a:t>
            </a:r>
            <a:endParaRPr kumimoji="0" lang="en-IN"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itchFamily="18" charset="0"/>
            </a:endParaRPr>
          </a:p>
        </p:txBody>
      </p:sp>
    </p:spTree>
    <p:extLst>
      <p:ext uri="{BB962C8B-B14F-4D97-AF65-F5344CB8AC3E}">
        <p14:creationId xmlns:p14="http://schemas.microsoft.com/office/powerpoint/2010/main" val="4229823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CA6B588-283F-6278-780E-99A3C5991603}"/>
              </a:ext>
            </a:extLst>
          </p:cNvPr>
          <p:cNvSpPr txBox="1"/>
          <p:nvPr/>
        </p:nvSpPr>
        <p:spPr>
          <a:xfrm>
            <a:off x="405848" y="4672423"/>
            <a:ext cx="11638722" cy="1894749"/>
          </a:xfrm>
          <a:prstGeom prst="rect">
            <a:avLst/>
          </a:prstGeom>
          <a:noFill/>
        </p:spPr>
        <p:txBody>
          <a:bodyPr wrap="square">
            <a:spAutoFit/>
          </a:bodyPr>
          <a:lstStyle/>
          <a:p>
            <a:pPr algn="just">
              <a:lnSpc>
                <a:spcPct val="150000"/>
              </a:lnSpc>
            </a:pPr>
            <a:r>
              <a:rPr lang="en-US" sz="1600" b="0" i="0" dirty="0">
                <a:solidFill>
                  <a:srgbClr val="000000"/>
                </a:solidFill>
                <a:effectLst/>
                <a:latin typeface="Times New Roman" panose="02020603050405020304" pitchFamily="18" charset="0"/>
                <a:cs typeface="Times New Roman" panose="02020603050405020304" pitchFamily="18" charset="0"/>
              </a:rPr>
              <a:t>A typical Michelson interferometer consists of </a:t>
            </a:r>
            <a:r>
              <a:rPr lang="en-US" sz="1600" b="1" i="0" dirty="0">
                <a:solidFill>
                  <a:srgbClr val="000000"/>
                </a:solidFill>
                <a:effectLst/>
                <a:latin typeface="Times New Roman" panose="02020603050405020304" pitchFamily="18" charset="0"/>
                <a:cs typeface="Times New Roman" panose="02020603050405020304" pitchFamily="18" charset="0"/>
              </a:rPr>
              <a:t>two perpendicular mirrors and a </a:t>
            </a:r>
            <a:r>
              <a:rPr lang="en-US" sz="1600" b="1" i="0" dirty="0" err="1">
                <a:solidFill>
                  <a:srgbClr val="000000"/>
                </a:solidFill>
                <a:effectLst/>
                <a:latin typeface="Times New Roman" panose="02020603050405020304" pitchFamily="18" charset="0"/>
                <a:cs typeface="Times New Roman" panose="02020603050405020304" pitchFamily="18" charset="0"/>
              </a:rPr>
              <a:t>beamsplitter</a:t>
            </a:r>
            <a:r>
              <a:rPr lang="en-US" sz="1600" b="0" i="0" dirty="0">
                <a:solidFill>
                  <a:srgbClr val="000000"/>
                </a:solidFill>
                <a:effectLst/>
                <a:latin typeface="Times New Roman" panose="02020603050405020304" pitchFamily="18" charset="0"/>
                <a:cs typeface="Times New Roman" panose="02020603050405020304" pitchFamily="18" charset="0"/>
              </a:rPr>
              <a:t>.</a:t>
            </a:r>
          </a:p>
          <a:p>
            <a:pPr marL="285750" indent="-285750" algn="just">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 One of the mirror is a stationary mirror and another one is a movable mirror. </a:t>
            </a:r>
          </a:p>
          <a:p>
            <a:pPr marL="285750" indent="-285750" algn="just">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The </a:t>
            </a:r>
            <a:r>
              <a:rPr lang="en-US" sz="1600" b="0" i="0" dirty="0" err="1">
                <a:solidFill>
                  <a:srgbClr val="000000"/>
                </a:solidFill>
                <a:effectLst/>
                <a:latin typeface="Times New Roman" panose="02020603050405020304" pitchFamily="18" charset="0"/>
                <a:cs typeface="Times New Roman" panose="02020603050405020304" pitchFamily="18" charset="0"/>
              </a:rPr>
              <a:t>beamsplitter</a:t>
            </a:r>
            <a:r>
              <a:rPr lang="en-US" sz="1600" b="0" i="0" dirty="0">
                <a:solidFill>
                  <a:srgbClr val="000000"/>
                </a:solidFill>
                <a:effectLst/>
                <a:latin typeface="Times New Roman" panose="02020603050405020304" pitchFamily="18" charset="0"/>
                <a:cs typeface="Times New Roman" panose="02020603050405020304" pitchFamily="18" charset="0"/>
              </a:rPr>
              <a:t> is designed to transmit half of the light and reflect half of the light. </a:t>
            </a:r>
          </a:p>
          <a:p>
            <a:pPr marL="285750" indent="-285750" algn="just">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Subsequently, the transmitted light and the reflected light strike the stationary mirror and the movable mirror, respectively. </a:t>
            </a:r>
          </a:p>
          <a:p>
            <a:pPr marL="285750" indent="-285750" algn="just">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When reflected back by the mirrors, two beams of light recombine with each other at the </a:t>
            </a:r>
            <a:r>
              <a:rPr lang="en-US" sz="1600" b="0" i="0" dirty="0" err="1">
                <a:solidFill>
                  <a:srgbClr val="000000"/>
                </a:solidFill>
                <a:effectLst/>
                <a:latin typeface="Times New Roman" panose="02020603050405020304" pitchFamily="18" charset="0"/>
                <a:cs typeface="Times New Roman" panose="02020603050405020304" pitchFamily="18" charset="0"/>
              </a:rPr>
              <a:t>beamsplitter</a:t>
            </a:r>
            <a:r>
              <a:rPr lang="en-US" sz="1600" b="0" i="0" dirty="0">
                <a:solidFill>
                  <a:srgbClr val="000000"/>
                </a:solidFill>
                <a:effectLst/>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sp>
        <p:nvSpPr>
          <p:cNvPr id="10" name="Rectangle 2">
            <a:extLst>
              <a:ext uri="{FF2B5EF4-FFF2-40B4-BE49-F238E27FC236}">
                <a16:creationId xmlns:a16="http://schemas.microsoft.com/office/drawing/2014/main" id="{61452344-E7D9-AD16-C96B-6AAF26A0E2A2}"/>
              </a:ext>
            </a:extLst>
          </p:cNvPr>
          <p:cNvSpPr>
            <a:spLocks noChangeArrowheads="1"/>
          </p:cNvSpPr>
          <p:nvPr/>
        </p:nvSpPr>
        <p:spPr bwMode="auto">
          <a:xfrm>
            <a:off x="405848" y="595343"/>
            <a:ext cx="11380304" cy="1091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5870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The </a:t>
            </a:r>
            <a:r>
              <a:rPr kumimoji="0" lang="en-US" altLang="en-US" sz="1400" b="1" i="0" u="none" strike="noStrike" cap="none" normalizeH="0" baseline="0" dirty="0">
                <a:ln>
                  <a:noFill/>
                </a:ln>
                <a:solidFill>
                  <a:schemeClr val="accent1">
                    <a:lumMod val="50000"/>
                  </a:schemeClr>
                </a:solidFill>
                <a:effectLst/>
                <a:latin typeface="Times New Roman" panose="02020603050405020304" pitchFamily="18" charset="0"/>
                <a:cs typeface="Times New Roman" panose="02020603050405020304" pitchFamily="18" charset="0"/>
              </a:rPr>
              <a:t>Michelson interferometer</a:t>
            </a:r>
            <a:r>
              <a:rPr kumimoji="0" lang="en-US" altLang="en-US"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which is the core of FTIR spectrometers, is used to split one beam of light into two so that the paths of the two beams are different. Then the Michelson interferometer </a:t>
            </a:r>
            <a:r>
              <a:rPr kumimoji="0" lang="en-US" altLang="en-US" sz="1400" b="1"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recombines the two beams and conducts them into the detector where the difference of the intensity of these two beams are measured as a function of the difference of the paths. </a:t>
            </a:r>
            <a:endPar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DCDCEE49-3438-0351-7FE4-16E5527BF4F1}"/>
              </a:ext>
            </a:extLst>
          </p:cNvPr>
          <p:cNvSpPr/>
          <p:nvPr/>
        </p:nvSpPr>
        <p:spPr>
          <a:xfrm>
            <a:off x="1207766" y="337483"/>
            <a:ext cx="9163664" cy="400110"/>
          </a:xfrm>
          <a:prstGeom prst="rect">
            <a:avLst/>
          </a:prstGeom>
          <a:solidFill>
            <a:schemeClr val="accent5">
              <a:lumMod val="20000"/>
              <a:lumOff val="80000"/>
            </a:schemeClr>
          </a:solidFill>
          <a:ln>
            <a:solidFill>
              <a:schemeClr val="accent3"/>
            </a:solidFill>
          </a:ln>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effectLst/>
                <a:latin typeface="Times New Roman" panose="02020603050405020304" pitchFamily="18" charset="0"/>
                <a:cs typeface="Times New Roman" panose="02020603050405020304" pitchFamily="18" charset="0"/>
              </a:rPr>
              <a:t>Michelson Interferometer</a:t>
            </a:r>
          </a:p>
        </p:txBody>
      </p:sp>
      <p:sp>
        <p:nvSpPr>
          <p:cNvPr id="13" name="TextBox 12">
            <a:extLst>
              <a:ext uri="{FF2B5EF4-FFF2-40B4-BE49-F238E27FC236}">
                <a16:creationId xmlns:a16="http://schemas.microsoft.com/office/drawing/2014/main" id="{27FB06D0-3003-BEB8-78BD-D866CC091372}"/>
              </a:ext>
            </a:extLst>
          </p:cNvPr>
          <p:cNvSpPr txBox="1"/>
          <p:nvPr/>
        </p:nvSpPr>
        <p:spPr>
          <a:xfrm>
            <a:off x="7871791" y="4164592"/>
            <a:ext cx="3799488" cy="338554"/>
          </a:xfrm>
          <a:prstGeom prst="rect">
            <a:avLst/>
          </a:prstGeom>
          <a:noFill/>
        </p:spPr>
        <p:txBody>
          <a:bodyPr wrap="square">
            <a:spAutoFit/>
          </a:bodyPr>
          <a:lstStyle/>
          <a:p>
            <a:r>
              <a:rPr lang="en-US" altLang="en-US" sz="1600" dirty="0">
                <a:solidFill>
                  <a:srgbClr val="000000"/>
                </a:solidFill>
                <a:latin typeface="Times New Roman" panose="02020603050405020304" pitchFamily="18" charset="0"/>
                <a:cs typeface="Times New Roman" panose="02020603050405020304" pitchFamily="18" charset="0"/>
              </a:rPr>
              <a:t>Sc</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hematic of the Michelson Interferometer.</a:t>
            </a:r>
            <a:endParaRPr lang="en-US" sz="16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stretch>
            <a:fillRect/>
          </a:stretch>
        </p:blipFill>
        <p:spPr>
          <a:xfrm>
            <a:off x="2704402" y="1654352"/>
            <a:ext cx="4956485" cy="3050144"/>
          </a:xfrm>
          <a:prstGeom prst="rect">
            <a:avLst/>
          </a:prstGeom>
        </p:spPr>
      </p:pic>
    </p:spTree>
    <p:extLst>
      <p:ext uri="{BB962C8B-B14F-4D97-AF65-F5344CB8AC3E}">
        <p14:creationId xmlns:p14="http://schemas.microsoft.com/office/powerpoint/2010/main" val="3377103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F52CB6F-C89D-1A14-A0FA-6325ED539EBB}"/>
              </a:ext>
            </a:extLst>
          </p:cNvPr>
          <p:cNvSpPr>
            <a:spLocks noChangeArrowheads="1"/>
          </p:cNvSpPr>
          <p:nvPr/>
        </p:nvSpPr>
        <p:spPr bwMode="auto">
          <a:xfrm>
            <a:off x="575020" y="614483"/>
            <a:ext cx="11323331" cy="12682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5870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50000"/>
              </a:lnSpc>
              <a:spcBef>
                <a:spcPct val="0"/>
              </a:spcBef>
              <a:spcAft>
                <a:spcPct val="0"/>
              </a:spcAft>
              <a:buClrTx/>
              <a:buSzTx/>
              <a:buFontTx/>
              <a:buNone/>
              <a:tabLst/>
            </a:pPr>
            <a:r>
              <a:rPr kumimoji="0" lang="en-US" altLang="en-US" sz="1600" b="1" i="0" u="none" strike="noStrike" cap="none" normalizeH="0" baseline="0" dirty="0">
                <a:ln>
                  <a:noFill/>
                </a:ln>
                <a:solidFill>
                  <a:srgbClr val="0372A6"/>
                </a:solidFill>
                <a:effectLst/>
                <a:latin typeface="Times New Roman" panose="02020603050405020304" pitchFamily="18" charset="0"/>
                <a:cs typeface="Times New Roman" panose="02020603050405020304" pitchFamily="18" charset="0"/>
              </a:rPr>
              <a:t>Fourier Transform of Interferogram to Spectrum: </a:t>
            </a: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The interferogram is a </a:t>
            </a:r>
            <a:r>
              <a:rPr kumimoji="0" lang="en-US" altLang="en-US" sz="1600" b="1" i="0" u="none" strike="noStrike" cap="none" normalizeH="0" baseline="0" dirty="0">
                <a:ln>
                  <a:noFill/>
                </a:ln>
                <a:solidFill>
                  <a:srgbClr val="0000FF"/>
                </a:solidFill>
                <a:effectLst/>
                <a:latin typeface="Times New Roman" panose="02020603050405020304" pitchFamily="18" charset="0"/>
                <a:cs typeface="Times New Roman" panose="02020603050405020304" pitchFamily="18" charset="0"/>
              </a:rPr>
              <a:t>function of time and the values outputted by this function of time are said to make up the time domain</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The time domain is </a:t>
            </a:r>
            <a:r>
              <a:rPr kumimoji="0" lang="en-US" altLang="en-US" sz="1600" b="1"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Fourier transformed </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to get a frequency domain, which is deconvolved to product a spectrum. </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8600D240-7096-CACC-DFFF-8D6E8175C918}"/>
              </a:ext>
            </a:extLst>
          </p:cNvPr>
          <p:cNvSpPr txBox="1"/>
          <p:nvPr/>
        </p:nvSpPr>
        <p:spPr>
          <a:xfrm>
            <a:off x="475629" y="4571315"/>
            <a:ext cx="11052312" cy="1894749"/>
          </a:xfrm>
          <a:prstGeom prst="rect">
            <a:avLst/>
          </a:prstGeom>
          <a:noFill/>
        </p:spPr>
        <p:txBody>
          <a:bodyPr wrap="square">
            <a:spAutoFit/>
          </a:bodyPr>
          <a:lstStyle/>
          <a:p>
            <a:pPr algn="ctr">
              <a:lnSpc>
                <a:spcPct val="150000"/>
              </a:lnSpc>
            </a:pPr>
            <a:r>
              <a:rPr lang="en-US" sz="1600" b="1" i="0" dirty="0">
                <a:solidFill>
                  <a:srgbClr val="0372A6"/>
                </a:solidFill>
                <a:effectLst/>
                <a:latin typeface="Times New Roman" panose="02020603050405020304" pitchFamily="18" charset="0"/>
                <a:cs typeface="Times New Roman" panose="02020603050405020304" pitchFamily="18" charset="0"/>
              </a:rPr>
              <a:t>The Fourier Transform</a:t>
            </a:r>
          </a:p>
          <a:p>
            <a:pPr marL="285750" indent="-285750" algn="l">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The first one who found that a spectrum and its interferogram are related via a Fourier transform was Lord Rayleigh.</a:t>
            </a:r>
          </a:p>
          <a:p>
            <a:pPr marL="285750" indent="-285750">
              <a:lnSpc>
                <a:spcPct val="150000"/>
              </a:lnSpc>
              <a:buFont typeface="Arial" panose="020B0604020202020204" pitchFamily="34" charset="0"/>
              <a:buChar char="•"/>
            </a:pPr>
            <a:r>
              <a:rPr lang="en-US" sz="1600" b="1" i="0" dirty="0">
                <a:solidFill>
                  <a:srgbClr val="0372A6"/>
                </a:solidFill>
                <a:effectLst/>
                <a:latin typeface="Times New Roman" panose="02020603050405020304" pitchFamily="18" charset="0"/>
                <a:cs typeface="Times New Roman" panose="02020603050405020304" pitchFamily="18" charset="0"/>
              </a:rPr>
              <a:t>The Fourier Transform</a:t>
            </a:r>
            <a:r>
              <a:rPr lang="en-US" sz="1600" b="0" i="0" dirty="0">
                <a:solidFill>
                  <a:srgbClr val="000000"/>
                </a:solidFill>
                <a:effectLst/>
                <a:latin typeface="Times New Roman" panose="02020603050405020304" pitchFamily="18" charset="0"/>
                <a:cs typeface="Times New Roman" panose="02020603050405020304" pitchFamily="18" charset="0"/>
              </a:rPr>
              <a:t> is a mathematical method to transform a function into a new function.</a:t>
            </a:r>
          </a:p>
          <a:p>
            <a:pPr marL="285750" indent="-285750" algn="just">
              <a:lnSpc>
                <a:spcPct val="150000"/>
              </a:lnSpc>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The third generation IR spectrometer</a:t>
            </a:r>
            <a:r>
              <a:rPr lang="en-US" sz="1600" dirty="0">
                <a:latin typeface="Times New Roman" panose="02020603050405020304" pitchFamily="18" charset="0"/>
                <a:cs typeface="Times New Roman" panose="02020603050405020304" pitchFamily="18" charset="0"/>
              </a:rPr>
              <a:t>: </a:t>
            </a:r>
            <a:r>
              <a:rPr lang="en-US" sz="1600" dirty="0">
                <a:effectLst/>
                <a:latin typeface="Times New Roman" panose="02020603050405020304" pitchFamily="18" charset="0"/>
                <a:cs typeface="Times New Roman" panose="02020603050405020304" pitchFamily="18" charset="0"/>
              </a:rPr>
              <a:t>Fourier transform infrared spectrometer marked the abdication of </a:t>
            </a:r>
            <a:r>
              <a:rPr lang="en-US" sz="1600" dirty="0" err="1">
                <a:effectLst/>
                <a:latin typeface="Times New Roman" panose="02020603050405020304" pitchFamily="18" charset="0"/>
                <a:cs typeface="Times New Roman" panose="02020603050405020304" pitchFamily="18" charset="0"/>
              </a:rPr>
              <a:t>monochrometer</a:t>
            </a:r>
            <a:r>
              <a:rPr lang="en-US" sz="1600" dirty="0">
                <a:effectLst/>
                <a:latin typeface="Times New Roman" panose="02020603050405020304" pitchFamily="18" charset="0"/>
                <a:cs typeface="Times New Roman" panose="02020603050405020304" pitchFamily="18" charset="0"/>
              </a:rPr>
              <a:t> and used  </a:t>
            </a:r>
            <a:r>
              <a:rPr lang="en-US" sz="1600" b="1" dirty="0">
                <a:effectLst/>
                <a:latin typeface="Times New Roman" panose="02020603050405020304" pitchFamily="18" charset="0"/>
                <a:cs typeface="Times New Roman" panose="02020603050405020304" pitchFamily="18" charset="0"/>
              </a:rPr>
              <a:t>interferometer; </a:t>
            </a:r>
            <a:r>
              <a:rPr lang="en-US" sz="1600" dirty="0">
                <a:effectLst/>
                <a:latin typeface="Times New Roman" panose="02020603050405020304" pitchFamily="18" charset="0"/>
                <a:cs typeface="Times New Roman" panose="02020603050405020304" pitchFamily="18" charset="0"/>
              </a:rPr>
              <a:t>offers better resolution and sensitivity</a:t>
            </a:r>
            <a:endParaRPr lang="en-US" sz="1600" b="0" i="0" dirty="0">
              <a:solidFill>
                <a:srgbClr val="000000"/>
              </a:solidFill>
              <a:effectLst/>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D54807B9-DDC7-3AFB-F444-E016B9C2EA59}"/>
              </a:ext>
            </a:extLst>
          </p:cNvPr>
          <p:cNvSpPr/>
          <p:nvPr/>
        </p:nvSpPr>
        <p:spPr>
          <a:xfrm>
            <a:off x="1207766" y="337483"/>
            <a:ext cx="9163664" cy="400110"/>
          </a:xfrm>
          <a:prstGeom prst="rect">
            <a:avLst/>
          </a:prstGeom>
          <a:solidFill>
            <a:schemeClr val="accent5">
              <a:lumMod val="20000"/>
              <a:lumOff val="80000"/>
            </a:schemeClr>
          </a:solidFill>
          <a:ln>
            <a:solidFill>
              <a:schemeClr val="accent3"/>
            </a:solidFill>
          </a:ln>
        </p:spPr>
        <p:txBody>
          <a:bodyPr wrap="square">
            <a:spAutoFit/>
          </a:bodyPr>
          <a:lstStyle/>
          <a:p>
            <a:pPr algn="ctr" eaLnBrk="0" fontAlgn="base" hangingPunct="0">
              <a:spcBef>
                <a:spcPct val="0"/>
              </a:spcBef>
              <a:spcAft>
                <a:spcPct val="0"/>
              </a:spcAft>
            </a:pPr>
            <a:r>
              <a:rPr lang="en-US" sz="2000" b="1" i="0" dirty="0">
                <a:effectLst/>
                <a:latin typeface="Times New Roman" panose="02020603050405020304" pitchFamily="18" charset="0"/>
                <a:cs typeface="Times New Roman" panose="02020603050405020304" pitchFamily="18" charset="0"/>
              </a:rPr>
              <a:t>The Fourier Transform</a:t>
            </a:r>
            <a:endParaRPr kumimoji="0" lang="en-US" altLang="en-US" sz="2000" b="1" i="0" u="none" strike="noStrike" cap="none" normalizeH="0" baseline="0" dirty="0">
              <a:ln>
                <a:noFill/>
              </a:ln>
              <a:effectLst/>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1B9F430-2B74-ADD4-73D5-E2EF7459A5E8}"/>
              </a:ext>
            </a:extLst>
          </p:cNvPr>
          <p:cNvSpPr txBox="1"/>
          <p:nvPr/>
        </p:nvSpPr>
        <p:spPr>
          <a:xfrm>
            <a:off x="6820283" y="3967092"/>
            <a:ext cx="4862720" cy="523220"/>
          </a:xfrm>
          <a:prstGeom prst="rect">
            <a:avLst/>
          </a:prstGeom>
          <a:noFill/>
        </p:spPr>
        <p:txBody>
          <a:bodyPr wrap="square">
            <a:spAutoFit/>
          </a:bodyPr>
          <a:lstStyle/>
          <a:p>
            <a:r>
              <a:rPr kumimoji="0" lang="en-US" altLang="en-US"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Figure shows the Fast Fourier transform from an interferogram of polychromatic light to its spectrum.</a:t>
            </a:r>
            <a:endParaRPr lang="en-US" sz="1400" dirty="0"/>
          </a:p>
        </p:txBody>
      </p:sp>
      <p:grpSp>
        <p:nvGrpSpPr>
          <p:cNvPr id="11" name="Group 10">
            <a:extLst>
              <a:ext uri="{FF2B5EF4-FFF2-40B4-BE49-F238E27FC236}">
                <a16:creationId xmlns:a16="http://schemas.microsoft.com/office/drawing/2014/main" id="{5ACAC0F2-78F9-C2D6-E180-50FC76950833}"/>
              </a:ext>
            </a:extLst>
          </p:cNvPr>
          <p:cNvGrpSpPr/>
          <p:nvPr/>
        </p:nvGrpSpPr>
        <p:grpSpPr>
          <a:xfrm>
            <a:off x="780585" y="1982112"/>
            <a:ext cx="6039698" cy="2701400"/>
            <a:chOff x="1742660" y="1419473"/>
            <a:chExt cx="6848475" cy="3238500"/>
          </a:xfrm>
        </p:grpSpPr>
        <p:pic>
          <p:nvPicPr>
            <p:cNvPr id="4" name="Picture 3">
              <a:extLst>
                <a:ext uri="{FF2B5EF4-FFF2-40B4-BE49-F238E27FC236}">
                  <a16:creationId xmlns:a16="http://schemas.microsoft.com/office/drawing/2014/main" id="{D65D97BD-2570-EFFE-5CC9-9A2F3623156E}"/>
                </a:ext>
              </a:extLst>
            </p:cNvPr>
            <p:cNvPicPr>
              <a:picLocks noChangeAspect="1"/>
            </p:cNvPicPr>
            <p:nvPr/>
          </p:nvPicPr>
          <p:blipFill>
            <a:blip r:embed="rId2"/>
            <a:stretch>
              <a:fillRect/>
            </a:stretch>
          </p:blipFill>
          <p:spPr>
            <a:xfrm>
              <a:off x="1742660" y="1419473"/>
              <a:ext cx="6848475" cy="3238500"/>
            </a:xfrm>
            <a:prstGeom prst="rect">
              <a:avLst/>
            </a:prstGeom>
            <a:ln>
              <a:solidFill>
                <a:schemeClr val="tx1"/>
              </a:solidFill>
            </a:ln>
          </p:spPr>
        </p:pic>
        <p:sp>
          <p:nvSpPr>
            <p:cNvPr id="10" name="TextBox 9">
              <a:extLst>
                <a:ext uri="{FF2B5EF4-FFF2-40B4-BE49-F238E27FC236}">
                  <a16:creationId xmlns:a16="http://schemas.microsoft.com/office/drawing/2014/main" id="{070E1B4C-4883-8A3A-A470-DE5242ACC8DC}"/>
                </a:ext>
              </a:extLst>
            </p:cNvPr>
            <p:cNvSpPr txBox="1"/>
            <p:nvPr/>
          </p:nvSpPr>
          <p:spPr>
            <a:xfrm>
              <a:off x="1818861" y="4084983"/>
              <a:ext cx="1033669" cy="369332"/>
            </a:xfrm>
            <a:prstGeom prst="rect">
              <a:avLst/>
            </a:prstGeom>
            <a:solidFill>
              <a:schemeClr val="bg1"/>
            </a:solidFill>
            <a:ln>
              <a:noFill/>
            </a:ln>
          </p:spPr>
          <p:txBody>
            <a:bodyPr wrap="square" rtlCol="0">
              <a:spAutoFit/>
            </a:bodyPr>
            <a:lstStyle/>
            <a:p>
              <a:endParaRPr lang="en-US" dirty="0"/>
            </a:p>
          </p:txBody>
        </p:sp>
      </p:grpSp>
    </p:spTree>
    <p:extLst>
      <p:ext uri="{BB962C8B-B14F-4D97-AF65-F5344CB8AC3E}">
        <p14:creationId xmlns:p14="http://schemas.microsoft.com/office/powerpoint/2010/main" val="2613289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A25501B-C61F-28B9-38A2-8794F1391D4A}"/>
              </a:ext>
            </a:extLst>
          </p:cNvPr>
          <p:cNvSpPr/>
          <p:nvPr/>
        </p:nvSpPr>
        <p:spPr>
          <a:xfrm>
            <a:off x="2438400" y="338194"/>
            <a:ext cx="7315200" cy="400110"/>
          </a:xfrm>
          <a:prstGeom prst="rect">
            <a:avLst/>
          </a:prstGeom>
          <a:solidFill>
            <a:schemeClr val="accent5">
              <a:lumMod val="20000"/>
              <a:lumOff val="80000"/>
            </a:schemeClr>
          </a:solidFill>
          <a:ln>
            <a:solidFill>
              <a:schemeClr val="accent3"/>
            </a:solidFill>
          </a:ln>
        </p:spPr>
        <p:txBody>
          <a:bodyPr wrap="square">
            <a:spAutoFit/>
          </a:bodyPr>
          <a:lstStyle/>
          <a:p>
            <a:pPr algn="ctr"/>
            <a:r>
              <a:rPr lang="en-IN" sz="2000" b="1" dirty="0">
                <a:latin typeface="Times New Roman" pitchFamily="18" charset="0"/>
                <a:cs typeface="Times New Roman" pitchFamily="18" charset="0"/>
              </a:rPr>
              <a:t>IR SPECTRUM</a:t>
            </a:r>
          </a:p>
        </p:txBody>
      </p:sp>
      <p:sp>
        <p:nvSpPr>
          <p:cNvPr id="11" name="TextBox 10">
            <a:extLst>
              <a:ext uri="{FF2B5EF4-FFF2-40B4-BE49-F238E27FC236}">
                <a16:creationId xmlns:a16="http://schemas.microsoft.com/office/drawing/2014/main" id="{09B1201D-6A2F-84A1-CBD6-E5D2A5333832}"/>
              </a:ext>
            </a:extLst>
          </p:cNvPr>
          <p:cNvSpPr txBox="1"/>
          <p:nvPr/>
        </p:nvSpPr>
        <p:spPr>
          <a:xfrm>
            <a:off x="368438" y="872738"/>
            <a:ext cx="11448423" cy="3741409"/>
          </a:xfrm>
          <a:prstGeom prst="rect">
            <a:avLst/>
          </a:prstGeom>
          <a:noFill/>
        </p:spPr>
        <p:txBody>
          <a:bodyPr wrap="square" rtlCol="0">
            <a:spAutoFit/>
          </a:bodyPr>
          <a:lstStyle/>
          <a:p>
            <a:pPr algn="just">
              <a:lnSpc>
                <a:spcPct val="150000"/>
              </a:lnSpc>
            </a:pPr>
            <a:r>
              <a:rPr lang="en-US" sz="1600" b="1" dirty="0">
                <a:solidFill>
                  <a:schemeClr val="accent1">
                    <a:lumMod val="50000"/>
                  </a:schemeClr>
                </a:solidFill>
                <a:latin typeface="Times New Roman" panose="02020603050405020304" pitchFamily="18" charset="0"/>
                <a:cs typeface="Times New Roman" panose="02020603050405020304" pitchFamily="18" charset="0"/>
              </a:rPr>
              <a:t>1. Functional group region:  </a:t>
            </a:r>
            <a:r>
              <a:rPr lang="en-US" sz="1600" b="0" i="0" dirty="0">
                <a:solidFill>
                  <a:srgbClr val="000000"/>
                </a:solidFill>
                <a:effectLst/>
                <a:latin typeface="Times New Roman" panose="02020603050405020304" pitchFamily="18" charset="0"/>
                <a:cs typeface="Times New Roman" panose="02020603050405020304" pitchFamily="18" charset="0"/>
              </a:rPr>
              <a:t>C-H stretching vibrations usually appear between 3200 and 2800cm</a:t>
            </a:r>
            <a:r>
              <a:rPr lang="en-US" sz="1600" b="0" i="0" baseline="30000" dirty="0">
                <a:solidFill>
                  <a:srgbClr val="000000"/>
                </a:solidFill>
                <a:effectLst/>
                <a:latin typeface="Times New Roman" panose="02020603050405020304" pitchFamily="18" charset="0"/>
                <a:cs typeface="Times New Roman" panose="02020603050405020304" pitchFamily="18" charset="0"/>
              </a:rPr>
              <a:t>-1</a:t>
            </a:r>
            <a:r>
              <a:rPr lang="en-US" sz="1600" b="0" i="0" dirty="0">
                <a:solidFill>
                  <a:srgbClr val="000000"/>
                </a:solidFill>
                <a:effectLst/>
                <a:latin typeface="Times New Roman" panose="02020603050405020304" pitchFamily="18" charset="0"/>
                <a:cs typeface="Times New Roman" panose="02020603050405020304" pitchFamily="18" charset="0"/>
              </a:rPr>
              <a:t> and carbonyl(C=O) stretching vibrations appear between 1800 and 1600cm</a:t>
            </a:r>
            <a:r>
              <a:rPr lang="en-US" sz="1600" b="0" i="0" baseline="30000" dirty="0">
                <a:solidFill>
                  <a:srgbClr val="000000"/>
                </a:solidFill>
                <a:effectLst/>
                <a:latin typeface="Times New Roman" panose="02020603050405020304" pitchFamily="18" charset="0"/>
                <a:cs typeface="Times New Roman" panose="02020603050405020304" pitchFamily="18" charset="0"/>
              </a:rPr>
              <a:t>-1</a:t>
            </a:r>
            <a:r>
              <a:rPr lang="en-US" sz="1600" b="0" i="0" dirty="0">
                <a:solidFill>
                  <a:srgbClr val="000000"/>
                </a:solidFill>
                <a:effectLst/>
                <a:latin typeface="Times New Roman" panose="02020603050405020304" pitchFamily="18" charset="0"/>
                <a:cs typeface="Times New Roman" panose="02020603050405020304" pitchFamily="18" charset="0"/>
              </a:rPr>
              <a:t>. This makes these bands diagnostic markers for presence of a functional group in a sample.</a:t>
            </a:r>
            <a:endParaRPr lang="en-US" sz="1600" dirty="0">
              <a:latin typeface="Times New Roman" panose="02020603050405020304" pitchFamily="18" charset="0"/>
              <a:cs typeface="Times New Roman" panose="02020603050405020304" pitchFamily="18" charset="0"/>
            </a:endParaRPr>
          </a:p>
          <a:p>
            <a:pPr algn="just">
              <a:lnSpc>
                <a:spcPct val="150000"/>
              </a:lnSpc>
            </a:pPr>
            <a:endParaRPr lang="en-US" sz="1600" b="1" dirty="0">
              <a:solidFill>
                <a:schemeClr val="accent1">
                  <a:lumMod val="50000"/>
                </a:schemeClr>
              </a:solidFill>
              <a:latin typeface="Times New Roman" panose="02020603050405020304" pitchFamily="18" charset="0"/>
              <a:cs typeface="Times New Roman" panose="02020603050405020304" pitchFamily="18" charset="0"/>
            </a:endParaRPr>
          </a:p>
          <a:p>
            <a:pPr algn="just">
              <a:lnSpc>
                <a:spcPct val="150000"/>
              </a:lnSpc>
            </a:pPr>
            <a:r>
              <a:rPr lang="en-US" sz="1600" b="1" dirty="0">
                <a:solidFill>
                  <a:schemeClr val="accent1">
                    <a:lumMod val="50000"/>
                  </a:schemeClr>
                </a:solidFill>
                <a:latin typeface="Times New Roman" panose="02020603050405020304" pitchFamily="18" charset="0"/>
                <a:cs typeface="Times New Roman" panose="02020603050405020304" pitchFamily="18" charset="0"/>
              </a:rPr>
              <a:t>2. </a:t>
            </a:r>
            <a:r>
              <a:rPr lang="en-US" sz="1600" b="1" i="0" dirty="0">
                <a:solidFill>
                  <a:schemeClr val="accent1">
                    <a:lumMod val="50000"/>
                  </a:schemeClr>
                </a:solidFill>
                <a:effectLst/>
                <a:latin typeface="Times New Roman" panose="02020603050405020304" pitchFamily="18" charset="0"/>
                <a:cs typeface="Times New Roman" panose="02020603050405020304" pitchFamily="18" charset="0"/>
              </a:rPr>
              <a:t>Fingerprint region: </a:t>
            </a:r>
            <a:r>
              <a:rPr lang="en-US" sz="1600" b="0" i="0" dirty="0">
                <a:solidFill>
                  <a:srgbClr val="000000"/>
                </a:solidFill>
                <a:effectLst/>
                <a:latin typeface="Times New Roman" panose="02020603050405020304" pitchFamily="18" charset="0"/>
                <a:cs typeface="Times New Roman" panose="02020603050405020304" pitchFamily="18" charset="0"/>
              </a:rPr>
              <a:t>The region of the infrared spectrum from 1200 to 700 cm</a:t>
            </a:r>
            <a:r>
              <a:rPr lang="en-US" sz="1600" b="0" i="0" baseline="30000" dirty="0">
                <a:solidFill>
                  <a:srgbClr val="000000"/>
                </a:solidFill>
                <a:effectLst/>
                <a:latin typeface="Times New Roman" panose="02020603050405020304" pitchFamily="18" charset="0"/>
                <a:cs typeface="Times New Roman" panose="02020603050405020304" pitchFamily="18" charset="0"/>
              </a:rPr>
              <a:t>-1 </a:t>
            </a:r>
            <a:r>
              <a:rPr lang="en-US" sz="1600" b="0" i="0" dirty="0">
                <a:solidFill>
                  <a:srgbClr val="000000"/>
                </a:solidFill>
                <a:effectLst/>
                <a:latin typeface="Times New Roman" panose="02020603050405020304" pitchFamily="18" charset="0"/>
                <a:cs typeface="Times New Roman" panose="02020603050405020304" pitchFamily="18" charset="0"/>
              </a:rPr>
              <a:t>is called the </a:t>
            </a:r>
            <a:r>
              <a:rPr lang="en-US" sz="1600" i="0" dirty="0">
                <a:solidFill>
                  <a:schemeClr val="accent1">
                    <a:lumMod val="50000"/>
                  </a:schemeClr>
                </a:solidFill>
                <a:effectLst/>
                <a:latin typeface="Times New Roman" panose="02020603050405020304" pitchFamily="18" charset="0"/>
                <a:cs typeface="Times New Roman" panose="02020603050405020304" pitchFamily="18" charset="0"/>
              </a:rPr>
              <a:t>fingerprint region</a:t>
            </a:r>
            <a:r>
              <a:rPr lang="en-US" sz="1600" b="0" i="0" dirty="0">
                <a:solidFill>
                  <a:srgbClr val="000000"/>
                </a:solidFill>
                <a:effectLst/>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This region is notable for the large number of infrared bands that are found there.</a:t>
            </a:r>
          </a:p>
          <a:p>
            <a:pPr marL="285750" indent="-285750" algn="just">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The pattern of absorbance peaks in the fingerprint region is </a:t>
            </a:r>
            <a:r>
              <a:rPr lang="en-US" sz="1600" b="0" i="0" dirty="0">
                <a:solidFill>
                  <a:schemeClr val="accent1">
                    <a:lumMod val="50000"/>
                  </a:schemeClr>
                </a:solidFill>
                <a:effectLst/>
                <a:latin typeface="Times New Roman" panose="02020603050405020304" pitchFamily="18" charset="0"/>
                <a:cs typeface="Times New Roman" panose="02020603050405020304" pitchFamily="18" charset="0"/>
              </a:rPr>
              <a:t>unique to every molecule</a:t>
            </a:r>
            <a:r>
              <a:rPr lang="en-US" sz="1600" b="0" i="0" dirty="0">
                <a:solidFill>
                  <a:srgbClr val="000000"/>
                </a:solidFill>
                <a:effectLst/>
                <a:latin typeface="Times New Roman" panose="02020603050405020304" pitchFamily="18" charset="0"/>
                <a:cs typeface="Times New Roman" panose="02020603050405020304" pitchFamily="18" charset="0"/>
              </a:rPr>
              <a:t>, meaning that the data from an unknown sample can be compared to the IR spectra of known standards in order to make a positive identification. </a:t>
            </a:r>
            <a:endParaRPr lang="en-US" sz="160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 Many different vibrations, including C-O, C-C and C-N single bond stretches, C-H bending vibrations, and some bands due to benzene rings are found in this region. </a:t>
            </a:r>
            <a:endParaRPr lang="en-US" sz="1600" dirty="0">
              <a:latin typeface="Times New Roman" panose="02020603050405020304" pitchFamily="18" charset="0"/>
              <a:cs typeface="Times New Roman" panose="02020603050405020304" pitchFamily="18" charset="0"/>
            </a:endParaRPr>
          </a:p>
          <a:p>
            <a:pPr algn="just">
              <a:lnSpc>
                <a:spcPct val="150000"/>
              </a:lnSpc>
            </a:pPr>
            <a:endParaRPr lang="en-US" sz="1600" b="1" dirty="0">
              <a:solidFill>
                <a:schemeClr val="accent1">
                  <a:lumMod val="50000"/>
                </a:schemeClr>
              </a:solidFill>
              <a:latin typeface="Times New Roman" panose="02020603050405020304" pitchFamily="18" charset="0"/>
              <a:cs typeface="Times New Roman" panose="02020603050405020304" pitchFamily="18" charset="0"/>
            </a:endParaRPr>
          </a:p>
        </p:txBody>
      </p:sp>
      <p:pic>
        <p:nvPicPr>
          <p:cNvPr id="4098" name="Picture 2" descr="IR Absorption Spectroscopy |">
            <a:extLst>
              <a:ext uri="{FF2B5EF4-FFF2-40B4-BE49-F238E27FC236}">
                <a16:creationId xmlns:a16="http://schemas.microsoft.com/office/drawing/2014/main" id="{72C18AD7-2F12-B4C6-9F01-BF03085A35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1345" y="4044457"/>
            <a:ext cx="4088498" cy="2475349"/>
          </a:xfrm>
          <a:prstGeom prst="rect">
            <a:avLst/>
          </a:prstGeom>
          <a:solidFill>
            <a:schemeClr val="tx1"/>
          </a:solidFill>
          <a:ln>
            <a:solidFill>
              <a:schemeClr val="tx1"/>
            </a:solidFill>
          </a:ln>
        </p:spPr>
      </p:pic>
      <p:sp>
        <p:nvSpPr>
          <p:cNvPr id="7" name="TextBox 6">
            <a:extLst>
              <a:ext uri="{FF2B5EF4-FFF2-40B4-BE49-F238E27FC236}">
                <a16:creationId xmlns:a16="http://schemas.microsoft.com/office/drawing/2014/main" id="{C6BEB786-0656-72AE-7CCF-4BAC204A3BCA}"/>
              </a:ext>
            </a:extLst>
          </p:cNvPr>
          <p:cNvSpPr txBox="1"/>
          <p:nvPr/>
        </p:nvSpPr>
        <p:spPr>
          <a:xfrm>
            <a:off x="500562" y="4905257"/>
            <a:ext cx="6648659" cy="1323439"/>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marL="285750" indent="-285750" algn="just">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TRANSMISSION vs. ABSORPTION:</a:t>
            </a:r>
            <a:r>
              <a:rPr lang="en-US" sz="1600" dirty="0">
                <a:latin typeface="Times New Roman" panose="02020603050405020304" pitchFamily="18" charset="0"/>
                <a:cs typeface="Times New Roman" panose="02020603050405020304" pitchFamily="18" charset="0"/>
              </a:rPr>
              <a:t> When a chemical sample is exposed to the action of IR light, it can absorb some frequencies and transmit the rest.</a:t>
            </a:r>
          </a:p>
          <a:p>
            <a:pPr marL="285750" indent="-285750" algn="just">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The detector: </a:t>
            </a:r>
            <a:r>
              <a:rPr lang="en-US" sz="1600" dirty="0">
                <a:latin typeface="Times New Roman" panose="02020603050405020304" pitchFamily="18" charset="0"/>
                <a:cs typeface="Times New Roman" panose="02020603050405020304" pitchFamily="18" charset="0"/>
              </a:rPr>
              <a:t>detects the transmitted frequencies, and by doing so also reveals the values of the </a:t>
            </a:r>
            <a:r>
              <a:rPr lang="en-US" sz="1600" b="1" dirty="0">
                <a:latin typeface="Times New Roman" panose="02020603050405020304" pitchFamily="18" charset="0"/>
                <a:cs typeface="Times New Roman" panose="02020603050405020304" pitchFamily="18" charset="0"/>
              </a:rPr>
              <a:t>absorbed frequencies</a:t>
            </a:r>
          </a:p>
        </p:txBody>
      </p:sp>
    </p:spTree>
    <p:extLst>
      <p:ext uri="{BB962C8B-B14F-4D97-AF65-F5344CB8AC3E}">
        <p14:creationId xmlns:p14="http://schemas.microsoft.com/office/powerpoint/2010/main" val="3781739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ACEA00-0034-05EF-CE4F-61DFC0AC485E}"/>
              </a:ext>
            </a:extLst>
          </p:cNvPr>
          <p:cNvSpPr txBox="1"/>
          <p:nvPr/>
        </p:nvSpPr>
        <p:spPr>
          <a:xfrm>
            <a:off x="807219" y="849186"/>
            <a:ext cx="11384781" cy="338554"/>
          </a:xfrm>
          <a:prstGeom prst="rect">
            <a:avLst/>
          </a:prstGeom>
          <a:noFill/>
        </p:spPr>
        <p:txBody>
          <a:bodyPr wrap="square">
            <a:spAutoFit/>
          </a:bodyPr>
          <a:lstStyle/>
          <a:p>
            <a:r>
              <a:rPr lang="en-US" sz="1600" b="1" i="0" dirty="0">
                <a:solidFill>
                  <a:srgbClr val="0000FF"/>
                </a:solidFill>
                <a:effectLst/>
                <a:latin typeface="Times New Roman" panose="02020603050405020304" pitchFamily="18" charset="0"/>
                <a:cs typeface="Times New Roman" panose="02020603050405020304" pitchFamily="18" charset="0"/>
              </a:rPr>
              <a:t>Here, the IR spectrum of Formaldehyde is taken as an example. Formaldehyde has a C=O functional group and C-H bond. </a:t>
            </a:r>
            <a:endParaRPr lang="en-US" sz="1600" b="1" dirty="0">
              <a:solidFill>
                <a:srgbClr val="0000FF"/>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128400E7-7B42-F1E1-3060-B54960F5BED9}"/>
              </a:ext>
            </a:extLst>
          </p:cNvPr>
          <p:cNvSpPr txBox="1"/>
          <p:nvPr/>
        </p:nvSpPr>
        <p:spPr>
          <a:xfrm>
            <a:off x="581130" y="4629672"/>
            <a:ext cx="11029739" cy="156966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A molecule with a C=O stretch has an IR band which is usually found near 1700 cm</a:t>
            </a:r>
            <a:r>
              <a:rPr lang="en-US" sz="1600" b="0" i="0" baseline="30000" dirty="0">
                <a:solidFill>
                  <a:srgbClr val="000000"/>
                </a:solidFill>
                <a:effectLst/>
                <a:latin typeface="Times New Roman" panose="02020603050405020304" pitchFamily="18" charset="0"/>
                <a:cs typeface="Times New Roman" panose="02020603050405020304" pitchFamily="18" charset="0"/>
              </a:rPr>
              <a:t>-1 </a:t>
            </a:r>
            <a:r>
              <a:rPr lang="en-US" sz="1600" b="0" i="0" dirty="0">
                <a:solidFill>
                  <a:srgbClr val="000000"/>
                </a:solidFill>
                <a:effectLst/>
                <a:latin typeface="Times New Roman" panose="02020603050405020304" pitchFamily="18" charset="0"/>
                <a:cs typeface="Times New Roman" panose="02020603050405020304" pitchFamily="18" charset="0"/>
              </a:rPr>
              <a:t>and around 1400 cm</a:t>
            </a:r>
            <a:r>
              <a:rPr lang="en-US" sz="1600" b="0" i="0" baseline="30000" dirty="0">
                <a:solidFill>
                  <a:srgbClr val="000000"/>
                </a:solidFill>
                <a:effectLst/>
                <a:latin typeface="Times New Roman" panose="02020603050405020304" pitchFamily="18" charset="0"/>
                <a:cs typeface="Times New Roman" panose="02020603050405020304" pitchFamily="18" charset="0"/>
              </a:rPr>
              <a:t>-1</a:t>
            </a:r>
            <a:r>
              <a:rPr lang="en-US" sz="1600" b="0" i="0" dirty="0">
                <a:solidFill>
                  <a:srgbClr val="000000"/>
                </a:solidFill>
                <a:effectLst/>
                <a:latin typeface="Times New Roman" panose="02020603050405020304" pitchFamily="18" charset="0"/>
                <a:cs typeface="Times New Roman" panose="02020603050405020304" pitchFamily="18" charset="0"/>
              </a:rPr>
              <a:t> for CH</a:t>
            </a:r>
            <a:r>
              <a:rPr lang="en-US" sz="1600" b="0" i="0" baseline="-25000" dirty="0">
                <a:solidFill>
                  <a:srgbClr val="000000"/>
                </a:solidFill>
                <a:effectLst/>
                <a:latin typeface="Times New Roman" panose="02020603050405020304" pitchFamily="18" charset="0"/>
                <a:cs typeface="Times New Roman" panose="02020603050405020304" pitchFamily="18" charset="0"/>
              </a:rPr>
              <a:t>2</a:t>
            </a:r>
            <a:r>
              <a:rPr lang="en-US" sz="1600" b="0" i="0" dirty="0">
                <a:solidFill>
                  <a:srgbClr val="000000"/>
                </a:solidFill>
                <a:effectLst/>
                <a:latin typeface="Times New Roman" panose="02020603050405020304" pitchFamily="18" charset="0"/>
                <a:cs typeface="Times New Roman" panose="02020603050405020304" pitchFamily="18" charset="0"/>
              </a:rPr>
              <a:t> bend. </a:t>
            </a:r>
          </a:p>
          <a:p>
            <a:pPr marL="285750" indent="-285750">
              <a:lnSpc>
                <a:spcPct val="150000"/>
              </a:lnSpc>
              <a:buFont typeface="Arial" panose="020B0604020202020204" pitchFamily="34" charset="0"/>
              <a:buChar char="•"/>
            </a:pPr>
            <a:r>
              <a:rPr lang="en-US" sz="1600" b="0" i="0" dirty="0">
                <a:solidFill>
                  <a:srgbClr val="0000FF"/>
                </a:solidFill>
                <a:effectLst/>
                <a:latin typeface="Times New Roman" panose="02020603050405020304" pitchFamily="18" charset="0"/>
                <a:cs typeface="Times New Roman" panose="02020603050405020304" pitchFamily="18" charset="0"/>
              </a:rPr>
              <a:t>The higher 1700 cm</a:t>
            </a:r>
            <a:r>
              <a:rPr lang="en-US" sz="1600" b="0" i="0" baseline="30000" dirty="0">
                <a:solidFill>
                  <a:srgbClr val="0000FF"/>
                </a:solidFill>
                <a:effectLst/>
                <a:latin typeface="Times New Roman" panose="02020603050405020304" pitchFamily="18" charset="0"/>
                <a:cs typeface="Times New Roman" panose="02020603050405020304" pitchFamily="18" charset="0"/>
              </a:rPr>
              <a:t>-1 </a:t>
            </a:r>
            <a:r>
              <a:rPr lang="en-US" sz="1600" b="0" i="0" dirty="0">
                <a:solidFill>
                  <a:srgbClr val="0000FF"/>
                </a:solidFill>
                <a:effectLst/>
                <a:latin typeface="Times New Roman" panose="02020603050405020304" pitchFamily="18" charset="0"/>
                <a:cs typeface="Times New Roman" panose="02020603050405020304" pitchFamily="18" charset="0"/>
              </a:rPr>
              <a:t>indicates a large dipole moment change. It is easier to bend a molecule than stretch it, hence </a:t>
            </a:r>
            <a:r>
              <a:rPr lang="en-US" sz="1600" b="1" i="0" dirty="0">
                <a:solidFill>
                  <a:srgbClr val="0000FF"/>
                </a:solidFill>
                <a:effectLst/>
                <a:latin typeface="Times New Roman" panose="02020603050405020304" pitchFamily="18" charset="0"/>
                <a:cs typeface="Times New Roman" panose="02020603050405020304" pitchFamily="18" charset="0"/>
              </a:rPr>
              <a:t>stretching vibrations </a:t>
            </a:r>
            <a:r>
              <a:rPr lang="en-US" sz="1600" b="0" i="0" dirty="0">
                <a:solidFill>
                  <a:srgbClr val="0000FF"/>
                </a:solidFill>
                <a:effectLst/>
                <a:latin typeface="Times New Roman" panose="02020603050405020304" pitchFamily="18" charset="0"/>
                <a:cs typeface="Times New Roman" panose="02020603050405020304" pitchFamily="18" charset="0"/>
              </a:rPr>
              <a:t>have higher frequencies and require higher energies than bending modes. </a:t>
            </a:r>
          </a:p>
          <a:p>
            <a:pPr marL="285750" indent="-285750">
              <a:lnSpc>
                <a:spcPct val="150000"/>
              </a:lnSpc>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The finger print region is a region from 1400-650 cm</a:t>
            </a:r>
            <a:r>
              <a:rPr lang="en-US" sz="1600" b="0" i="0" baseline="30000" dirty="0">
                <a:solidFill>
                  <a:srgbClr val="000000"/>
                </a:solidFill>
                <a:effectLst/>
                <a:latin typeface="Times New Roman" panose="02020603050405020304" pitchFamily="18" charset="0"/>
                <a:cs typeface="Times New Roman" panose="02020603050405020304" pitchFamily="18" charset="0"/>
              </a:rPr>
              <a:t>-1</a:t>
            </a:r>
            <a:r>
              <a:rPr lang="en-US" sz="1600" b="0" i="0" dirty="0">
                <a:solidFill>
                  <a:srgbClr val="000000"/>
                </a:solidFill>
                <a:effectLst/>
                <a:latin typeface="Times New Roman" panose="02020603050405020304" pitchFamily="18" charset="0"/>
                <a:cs typeface="Times New Roman" panose="02020603050405020304" pitchFamily="18" charset="0"/>
              </a:rPr>
              <a:t>. Each molecule has it's own characteristic print.</a:t>
            </a:r>
            <a:endParaRPr lang="en-US" sz="16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0C029990-B913-41D9-C7A6-E0C82ADAB773}"/>
              </a:ext>
            </a:extLst>
          </p:cNvPr>
          <p:cNvPicPr>
            <a:picLocks noChangeAspect="1"/>
          </p:cNvPicPr>
          <p:nvPr/>
        </p:nvPicPr>
        <p:blipFill>
          <a:blip r:embed="rId2"/>
          <a:stretch>
            <a:fillRect/>
          </a:stretch>
        </p:blipFill>
        <p:spPr>
          <a:xfrm>
            <a:off x="2875869" y="1106973"/>
            <a:ext cx="5826003" cy="3522699"/>
          </a:xfrm>
          <a:prstGeom prst="rect">
            <a:avLst/>
          </a:prstGeom>
        </p:spPr>
      </p:pic>
      <p:sp>
        <p:nvSpPr>
          <p:cNvPr id="8" name="Rectangle 7">
            <a:extLst>
              <a:ext uri="{FF2B5EF4-FFF2-40B4-BE49-F238E27FC236}">
                <a16:creationId xmlns:a16="http://schemas.microsoft.com/office/drawing/2014/main" id="{33F8B55D-605B-1D59-C90A-48ABCC82C338}"/>
              </a:ext>
            </a:extLst>
          </p:cNvPr>
          <p:cNvSpPr/>
          <p:nvPr/>
        </p:nvSpPr>
        <p:spPr>
          <a:xfrm>
            <a:off x="2438400" y="338194"/>
            <a:ext cx="7315200" cy="400110"/>
          </a:xfrm>
          <a:prstGeom prst="rect">
            <a:avLst/>
          </a:prstGeom>
          <a:solidFill>
            <a:schemeClr val="accent5">
              <a:lumMod val="20000"/>
              <a:lumOff val="80000"/>
            </a:schemeClr>
          </a:solidFill>
          <a:ln>
            <a:solidFill>
              <a:schemeClr val="accent3"/>
            </a:solidFill>
          </a:ln>
        </p:spPr>
        <p:txBody>
          <a:bodyPr wrap="square">
            <a:spAutoFit/>
          </a:bodyPr>
          <a:lstStyle/>
          <a:p>
            <a:pPr algn="ctr"/>
            <a:r>
              <a:rPr lang="en-IN" sz="2000" b="1" dirty="0">
                <a:latin typeface="Times New Roman" pitchFamily="18" charset="0"/>
                <a:cs typeface="Times New Roman" pitchFamily="18" charset="0"/>
              </a:rPr>
              <a:t>IR SPECTRUM : Example</a:t>
            </a:r>
          </a:p>
        </p:txBody>
      </p:sp>
    </p:spTree>
    <p:extLst>
      <p:ext uri="{BB962C8B-B14F-4D97-AF65-F5344CB8AC3E}">
        <p14:creationId xmlns:p14="http://schemas.microsoft.com/office/powerpoint/2010/main" val="581770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E22F444-DC62-1FEC-C051-608FCFF8F918}"/>
              </a:ext>
            </a:extLst>
          </p:cNvPr>
          <p:cNvSpPr/>
          <p:nvPr/>
        </p:nvSpPr>
        <p:spPr>
          <a:xfrm>
            <a:off x="2281084" y="379252"/>
            <a:ext cx="7315200" cy="400110"/>
          </a:xfrm>
          <a:prstGeom prst="rect">
            <a:avLst/>
          </a:prstGeom>
          <a:solidFill>
            <a:schemeClr val="accent5">
              <a:lumMod val="20000"/>
              <a:lumOff val="80000"/>
            </a:schemeClr>
          </a:solidFill>
          <a:ln>
            <a:solidFill>
              <a:schemeClr val="accent3"/>
            </a:solidFill>
          </a:ln>
        </p:spPr>
        <p:txBody>
          <a:bodyPr wrap="square">
            <a:spAutoFit/>
          </a:bodyPr>
          <a:lstStyle/>
          <a:p>
            <a:pPr algn="ctr"/>
            <a:r>
              <a:rPr lang="en-IN" sz="2000" b="1" dirty="0">
                <a:latin typeface="Times New Roman" pitchFamily="18" charset="0"/>
                <a:cs typeface="Times New Roman" pitchFamily="18" charset="0"/>
              </a:rPr>
              <a:t>APPLICATIONS</a:t>
            </a:r>
          </a:p>
        </p:txBody>
      </p:sp>
      <p:sp>
        <p:nvSpPr>
          <p:cNvPr id="12" name="TextBox 11">
            <a:extLst>
              <a:ext uri="{FF2B5EF4-FFF2-40B4-BE49-F238E27FC236}">
                <a16:creationId xmlns:a16="http://schemas.microsoft.com/office/drawing/2014/main" id="{C7200F6A-72DA-CE87-CCBE-E68BE1E55E23}"/>
              </a:ext>
            </a:extLst>
          </p:cNvPr>
          <p:cNvSpPr txBox="1"/>
          <p:nvPr/>
        </p:nvSpPr>
        <p:spPr>
          <a:xfrm>
            <a:off x="512465" y="779362"/>
            <a:ext cx="11374735" cy="3539430"/>
          </a:xfrm>
          <a:prstGeom prst="rect">
            <a:avLst/>
          </a:prstGeom>
          <a:noFill/>
        </p:spPr>
        <p:txBody>
          <a:bodyPr wrap="square">
            <a:spAutoFit/>
          </a:bodyPr>
          <a:lstStyle/>
          <a:p>
            <a:pPr marL="285750" indent="-285750" algn="just">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The IR spectrum of an organic compound is a unique physical property and can be used to </a:t>
            </a:r>
            <a:r>
              <a:rPr lang="en-US" sz="1600" b="1" i="0" dirty="0">
                <a:solidFill>
                  <a:srgbClr val="000000"/>
                </a:solidFill>
                <a:effectLst/>
                <a:latin typeface="Times New Roman" panose="02020603050405020304" pitchFamily="18" charset="0"/>
                <a:cs typeface="Times New Roman" panose="02020603050405020304" pitchFamily="18" charset="0"/>
              </a:rPr>
              <a:t>identify unknowns </a:t>
            </a:r>
            <a:r>
              <a:rPr lang="en-US" sz="1600" b="0" i="0" dirty="0">
                <a:solidFill>
                  <a:srgbClr val="000000"/>
                </a:solidFill>
                <a:effectLst/>
                <a:latin typeface="Times New Roman" panose="02020603050405020304" pitchFamily="18" charset="0"/>
                <a:cs typeface="Times New Roman" panose="02020603050405020304" pitchFamily="18" charset="0"/>
              </a:rPr>
              <a:t>by interpretation of characteristic absorbances and comparison with spectral libraries. </a:t>
            </a:r>
          </a:p>
          <a:p>
            <a:pPr algn="just"/>
            <a:endParaRPr lang="en-US" sz="1600" b="0" i="0" dirty="0">
              <a:solidFill>
                <a:srgbClr val="000000"/>
              </a:solidFill>
              <a:effectLs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Provides mostly information about the </a:t>
            </a:r>
            <a:r>
              <a:rPr lang="en-US" sz="1600" b="1" dirty="0">
                <a:latin typeface="Times New Roman" panose="02020603050405020304" pitchFamily="18" charset="0"/>
                <a:cs typeface="Times New Roman" panose="02020603050405020304" pitchFamily="18" charset="0"/>
              </a:rPr>
              <a:t>presence or absence </a:t>
            </a:r>
            <a:r>
              <a:rPr lang="en-US" sz="1600" dirty="0">
                <a:latin typeface="Times New Roman" panose="02020603050405020304" pitchFamily="18" charset="0"/>
                <a:cs typeface="Times New Roman" panose="02020603050405020304" pitchFamily="18" charset="0"/>
              </a:rPr>
              <a:t>of certain functional groups.</a:t>
            </a:r>
          </a:p>
          <a:p>
            <a:pPr algn="just"/>
            <a:endParaRPr lang="en-US" sz="16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b="0" i="0" dirty="0">
                <a:solidFill>
                  <a:srgbClr val="000000"/>
                </a:solidFill>
                <a:effectLst/>
                <a:latin typeface="Times New Roman" panose="02020603050405020304" pitchFamily="18" charset="0"/>
                <a:cs typeface="Times New Roman" panose="02020603050405020304" pitchFamily="18" charset="0"/>
              </a:rPr>
              <a:t>IR spectroscopy is also used in quantitative techniques because of its sensitivity and selectivity. It can be used to quantitate analytes in </a:t>
            </a:r>
            <a:r>
              <a:rPr lang="en-US" sz="1600" b="1" i="0" dirty="0">
                <a:solidFill>
                  <a:srgbClr val="000000"/>
                </a:solidFill>
                <a:effectLst/>
                <a:latin typeface="Times New Roman" panose="02020603050405020304" pitchFamily="18" charset="0"/>
                <a:cs typeface="Times New Roman" panose="02020603050405020304" pitchFamily="18" charset="0"/>
              </a:rPr>
              <a:t>complex mixtures </a:t>
            </a:r>
            <a:r>
              <a:rPr lang="en-US" sz="1600" b="0" i="0" dirty="0">
                <a:solidFill>
                  <a:srgbClr val="000000"/>
                </a:solidFill>
                <a:effectLst/>
                <a:latin typeface="Times New Roman" panose="02020603050405020304" pitchFamily="18" charset="0"/>
                <a:cs typeface="Times New Roman" panose="02020603050405020304" pitchFamily="18" charset="0"/>
              </a:rPr>
              <a:t>and is used extensively in detection of </a:t>
            </a:r>
            <a:r>
              <a:rPr lang="en-US" sz="1600" b="1" i="0" dirty="0">
                <a:solidFill>
                  <a:srgbClr val="000000"/>
                </a:solidFill>
                <a:effectLst/>
                <a:latin typeface="Times New Roman" panose="02020603050405020304" pitchFamily="18" charset="0"/>
                <a:cs typeface="Times New Roman" panose="02020603050405020304" pitchFamily="18" charset="0"/>
              </a:rPr>
              <a:t>industrial pollutants in the environment.</a:t>
            </a:r>
          </a:p>
          <a:p>
            <a:pPr marL="285750" indent="-285750" algn="just">
              <a:buFont typeface="Arial" panose="020B0604020202020204" pitchFamily="34" charset="0"/>
              <a:buChar char="•"/>
            </a:pPr>
            <a:endParaRPr lang="en-US" sz="1600" b="1" dirty="0">
              <a:solidFill>
                <a:srgbClr val="000000"/>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i="0" dirty="0">
                <a:solidFill>
                  <a:srgbClr val="000000"/>
                </a:solidFill>
                <a:effectLst/>
                <a:latin typeface="Times New Roman" panose="02020603050405020304" pitchFamily="18" charset="0"/>
                <a:cs typeface="Times New Roman" panose="02020603050405020304" pitchFamily="18" charset="0"/>
              </a:rPr>
              <a:t>Helps to identify the </a:t>
            </a:r>
            <a:r>
              <a:rPr lang="en-US" sz="1600" b="1" i="0" dirty="0">
                <a:solidFill>
                  <a:srgbClr val="000000"/>
                </a:solidFill>
                <a:effectLst/>
                <a:latin typeface="Times New Roman" panose="02020603050405020304" pitchFamily="18" charset="0"/>
                <a:cs typeface="Times New Roman" panose="02020603050405020304" pitchFamily="18" charset="0"/>
              </a:rPr>
              <a:t>impurities in a drug sample </a:t>
            </a:r>
            <a:r>
              <a:rPr lang="en-US" sz="1600" i="0" dirty="0">
                <a:solidFill>
                  <a:srgbClr val="000000"/>
                </a:solidFill>
                <a:effectLst/>
                <a:latin typeface="Times New Roman" panose="02020603050405020304" pitchFamily="18" charset="0"/>
                <a:cs typeface="Times New Roman" panose="02020603050405020304" pitchFamily="18" charset="0"/>
              </a:rPr>
              <a:t>as impurities have different chemical nature when compared to pure drug </a:t>
            </a:r>
            <a:r>
              <a:rPr lang="en-US" sz="1600" b="1" i="0" dirty="0">
                <a:solidFill>
                  <a:srgbClr val="000000"/>
                </a:solidFill>
                <a:effectLst/>
                <a:latin typeface="Times New Roman" panose="02020603050405020304" pitchFamily="18" charset="0"/>
                <a:cs typeface="Times New Roman" panose="02020603050405020304" pitchFamily="18" charset="0"/>
              </a:rPr>
              <a:t>and may give rise to additional peaks.</a:t>
            </a:r>
          </a:p>
          <a:p>
            <a:pPr algn="just"/>
            <a:endParaRPr lang="en-US" sz="1600" dirty="0">
              <a:latin typeface="Times New Roman" panose="02020603050405020304" pitchFamily="18" charset="0"/>
              <a:cs typeface="Times New Roman" panose="02020603050405020304" pitchFamily="18" charset="0"/>
            </a:endParaRPr>
          </a:p>
          <a:p>
            <a:pPr algn="just"/>
            <a:endParaRPr lang="en-US" sz="1600" b="0" i="0" dirty="0">
              <a:solidFill>
                <a:srgbClr val="000000"/>
              </a:solidFill>
              <a:effectLst/>
              <a:latin typeface="Times New Roman" panose="02020603050405020304" pitchFamily="18" charset="0"/>
              <a:cs typeface="Times New Roman" panose="02020603050405020304" pitchFamily="18" charset="0"/>
            </a:endParaRPr>
          </a:p>
          <a:p>
            <a:pPr algn="just"/>
            <a:endParaRPr lang="en-US" sz="1600" dirty="0">
              <a:solidFill>
                <a:srgbClr val="000000"/>
              </a:solidFill>
              <a:latin typeface="Times New Roman" panose="02020603050405020304" pitchFamily="18" charset="0"/>
              <a:cs typeface="Times New Roman" panose="02020603050405020304" pitchFamily="18" charset="0"/>
            </a:endParaRPr>
          </a:p>
          <a:p>
            <a:pPr algn="just"/>
            <a:endParaRPr lang="en-US" sz="1600"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2B4BA66E-303F-8342-DFC3-8B5AAB92E47C}"/>
              </a:ext>
            </a:extLst>
          </p:cNvPr>
          <p:cNvPicPr>
            <a:picLocks noChangeAspect="1"/>
          </p:cNvPicPr>
          <p:nvPr/>
        </p:nvPicPr>
        <p:blipFill rotWithShape="1">
          <a:blip r:embed="rId2"/>
          <a:srcRect l="5643" t="14839" r="6516" b="12044"/>
          <a:stretch/>
        </p:blipFill>
        <p:spPr>
          <a:xfrm>
            <a:off x="854107" y="3473357"/>
            <a:ext cx="4833260" cy="2958975"/>
          </a:xfrm>
          <a:prstGeom prst="rect">
            <a:avLst/>
          </a:prstGeom>
          <a:ln>
            <a:solidFill>
              <a:schemeClr val="accent3"/>
            </a:solidFill>
          </a:ln>
        </p:spPr>
      </p:pic>
      <p:pic>
        <p:nvPicPr>
          <p:cNvPr id="17" name="Picture 16">
            <a:extLst>
              <a:ext uri="{FF2B5EF4-FFF2-40B4-BE49-F238E27FC236}">
                <a16:creationId xmlns:a16="http://schemas.microsoft.com/office/drawing/2014/main" id="{7B592339-FDD8-5A7E-9A31-3D29669CD7FD}"/>
              </a:ext>
            </a:extLst>
          </p:cNvPr>
          <p:cNvPicPr>
            <a:picLocks noChangeAspect="1"/>
          </p:cNvPicPr>
          <p:nvPr/>
        </p:nvPicPr>
        <p:blipFill rotWithShape="1">
          <a:blip r:embed="rId3"/>
          <a:srcRect l="6123" t="40040" r="11966"/>
          <a:stretch/>
        </p:blipFill>
        <p:spPr>
          <a:xfrm>
            <a:off x="5962582" y="3467800"/>
            <a:ext cx="5375312" cy="3010947"/>
          </a:xfrm>
          <a:prstGeom prst="rect">
            <a:avLst/>
          </a:prstGeom>
        </p:spPr>
      </p:pic>
    </p:spTree>
    <p:extLst>
      <p:ext uri="{BB962C8B-B14F-4D97-AF65-F5344CB8AC3E}">
        <p14:creationId xmlns:p14="http://schemas.microsoft.com/office/powerpoint/2010/main" val="12662829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8958AB-D3A1-A49E-8FE3-5033C752986D}"/>
              </a:ext>
            </a:extLst>
          </p:cNvPr>
          <p:cNvSpPr txBox="1"/>
          <p:nvPr/>
        </p:nvSpPr>
        <p:spPr>
          <a:xfrm>
            <a:off x="454714" y="637353"/>
            <a:ext cx="11282571" cy="5870646"/>
          </a:xfrm>
          <a:prstGeom prst="rect">
            <a:avLst/>
          </a:prstGeom>
          <a:noFill/>
        </p:spPr>
        <p:txBody>
          <a:bodyPr wrap="square">
            <a:spAutoFit/>
          </a:bodyPr>
          <a:lstStyle/>
          <a:p>
            <a:pPr algn="just">
              <a:lnSpc>
                <a:spcPct val="150000"/>
              </a:lnSpc>
              <a:buFont typeface="Arial" panose="020B0604020202020204" pitchFamily="34" charset="0"/>
              <a:buChar char="•"/>
            </a:pPr>
            <a:r>
              <a:rPr lang="en-US" sz="1400" b="1" i="0" dirty="0">
                <a:solidFill>
                  <a:srgbClr val="000000"/>
                </a:solidFill>
                <a:effectLst/>
                <a:latin typeface="Times New Roman" panose="02020603050405020304" pitchFamily="18" charset="0"/>
                <a:cs typeface="Times New Roman" panose="02020603050405020304" pitchFamily="18" charset="0"/>
              </a:rPr>
              <a:t> High Scan Speed</a:t>
            </a:r>
            <a:r>
              <a:rPr lang="en-US" sz="1400" b="0" i="0" dirty="0">
                <a:solidFill>
                  <a:srgbClr val="000000"/>
                </a:solidFill>
                <a:effectLst/>
                <a:latin typeface="Times New Roman" panose="02020603050405020304" pitchFamily="18" charset="0"/>
                <a:cs typeface="Times New Roman" panose="02020603050405020304" pitchFamily="18" charset="0"/>
              </a:rPr>
              <a:t>: Infrared spectroscopy can get information for the whole range of frequency simultaneously, within one second. </a:t>
            </a:r>
          </a:p>
          <a:p>
            <a:pPr algn="just">
              <a:lnSpc>
                <a:spcPct val="150000"/>
              </a:lnSpc>
            </a:pPr>
            <a:r>
              <a:rPr lang="en-US" sz="1400" b="0" i="0" dirty="0">
                <a:solidFill>
                  <a:srgbClr val="000000"/>
                </a:solidFill>
                <a:effectLst/>
                <a:latin typeface="Times New Roman" panose="02020603050405020304" pitchFamily="18" charset="0"/>
                <a:cs typeface="Times New Roman" panose="02020603050405020304" pitchFamily="18" charset="0"/>
              </a:rPr>
              <a:t>Therefore, IR can be used to analyze a substance that is not very stable and finish the scan before it start to decompose.</a:t>
            </a:r>
          </a:p>
          <a:p>
            <a:pPr algn="just">
              <a:lnSpc>
                <a:spcPct val="150000"/>
              </a:lnSpc>
            </a:pPr>
            <a:endParaRPr lang="en-US" sz="1400" b="0" i="0" dirty="0">
              <a:solidFill>
                <a:srgbClr val="000000"/>
              </a:solidFill>
              <a:effectLst/>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1400" b="1" i="0" dirty="0">
                <a:solidFill>
                  <a:srgbClr val="000000"/>
                </a:solidFill>
                <a:effectLst/>
                <a:latin typeface="Times New Roman" panose="02020603050405020304" pitchFamily="18" charset="0"/>
                <a:cs typeface="Times New Roman" panose="02020603050405020304" pitchFamily="18" charset="0"/>
              </a:rPr>
              <a:t> High Resolution</a:t>
            </a:r>
            <a:r>
              <a:rPr lang="en-US" sz="1400" b="0" i="0" dirty="0">
                <a:solidFill>
                  <a:srgbClr val="000000"/>
                </a:solidFill>
                <a:effectLst/>
                <a:latin typeface="Times New Roman" panose="02020603050405020304" pitchFamily="18" charset="0"/>
                <a:cs typeface="Times New Roman" panose="02020603050405020304" pitchFamily="18" charset="0"/>
              </a:rPr>
              <a:t>: The resolution of general prism spectrometer is only about 3 cm</a:t>
            </a:r>
            <a:r>
              <a:rPr lang="en-US" sz="1400" b="0" i="0" baseline="30000" dirty="0">
                <a:solidFill>
                  <a:srgbClr val="000000"/>
                </a:solidFill>
                <a:effectLst/>
                <a:latin typeface="Times New Roman" panose="02020603050405020304" pitchFamily="18" charset="0"/>
                <a:cs typeface="Times New Roman" panose="02020603050405020304" pitchFamily="18" charset="0"/>
              </a:rPr>
              <a:t>-1</a:t>
            </a:r>
            <a:r>
              <a:rPr lang="en-US" sz="1400" b="0" i="0" dirty="0">
                <a:solidFill>
                  <a:srgbClr val="000000"/>
                </a:solidFill>
                <a:effectLst/>
                <a:latin typeface="Times New Roman" panose="02020603050405020304" pitchFamily="18" charset="0"/>
                <a:cs typeface="Times New Roman" panose="02020603050405020304" pitchFamily="18" charset="0"/>
              </a:rPr>
              <a:t>, but the resolution of infrared spectrometer is much higher. </a:t>
            </a:r>
          </a:p>
          <a:p>
            <a:pPr algn="just">
              <a:lnSpc>
                <a:spcPct val="150000"/>
              </a:lnSpc>
            </a:pPr>
            <a:r>
              <a:rPr lang="en-US" sz="1400" b="0" i="0" dirty="0">
                <a:solidFill>
                  <a:srgbClr val="000000"/>
                </a:solidFill>
                <a:effectLst/>
                <a:latin typeface="Times New Roman" panose="02020603050405020304" pitchFamily="18" charset="0"/>
                <a:cs typeface="Times New Roman" panose="02020603050405020304" pitchFamily="18" charset="0"/>
              </a:rPr>
              <a:t>For example, the resolution of Grating infrared spectrometer could be 0.2 cm</a:t>
            </a:r>
            <a:r>
              <a:rPr lang="en-US" sz="1400" b="0" i="0" baseline="30000" dirty="0">
                <a:solidFill>
                  <a:srgbClr val="000000"/>
                </a:solidFill>
                <a:effectLst/>
                <a:latin typeface="Times New Roman" panose="02020603050405020304" pitchFamily="18" charset="0"/>
                <a:cs typeface="Times New Roman" panose="02020603050405020304" pitchFamily="18" charset="0"/>
              </a:rPr>
              <a:t>-1</a:t>
            </a:r>
            <a:r>
              <a:rPr lang="en-US" sz="1400" b="0" i="0" dirty="0">
                <a:solidFill>
                  <a:srgbClr val="000000"/>
                </a:solidFill>
                <a:effectLst/>
                <a:latin typeface="Times New Roman" panose="02020603050405020304" pitchFamily="18" charset="0"/>
                <a:cs typeface="Times New Roman" panose="02020603050405020304" pitchFamily="18" charset="0"/>
              </a:rPr>
              <a:t>, </a:t>
            </a:r>
            <a:r>
              <a:rPr lang="en-US" sz="1400" b="1" i="0" dirty="0">
                <a:solidFill>
                  <a:srgbClr val="000000"/>
                </a:solidFill>
                <a:effectLst/>
                <a:latin typeface="Times New Roman" panose="02020603050405020304" pitchFamily="18" charset="0"/>
                <a:cs typeface="Times New Roman" panose="02020603050405020304" pitchFamily="18" charset="0"/>
              </a:rPr>
              <a:t>the resolution of FT infrared spectrometer could be 0.1-0.005 cm</a:t>
            </a:r>
            <a:r>
              <a:rPr lang="en-US" sz="1400" b="1" i="0" baseline="30000" dirty="0">
                <a:solidFill>
                  <a:srgbClr val="000000"/>
                </a:solidFill>
                <a:effectLst/>
                <a:latin typeface="Times New Roman" panose="02020603050405020304" pitchFamily="18" charset="0"/>
                <a:cs typeface="Times New Roman" panose="02020603050405020304" pitchFamily="18" charset="0"/>
              </a:rPr>
              <a:t>-1</a:t>
            </a:r>
            <a:r>
              <a:rPr lang="en-US" sz="1400" b="1" i="0" dirty="0">
                <a:solidFill>
                  <a:srgbClr val="000000"/>
                </a:solidFill>
                <a:effectLst/>
                <a:latin typeface="Times New Roman" panose="02020603050405020304" pitchFamily="18" charset="0"/>
                <a:cs typeface="Times New Roman" panose="02020603050405020304" pitchFamily="18" charset="0"/>
              </a:rPr>
              <a:t>.</a:t>
            </a:r>
          </a:p>
          <a:p>
            <a:pPr algn="just">
              <a:lnSpc>
                <a:spcPct val="150000"/>
              </a:lnSpc>
            </a:pPr>
            <a:endParaRPr lang="en-US" sz="1400" b="1" i="0" dirty="0">
              <a:solidFill>
                <a:srgbClr val="000000"/>
              </a:solidFill>
              <a:effectLst/>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1400" b="1" i="0" dirty="0">
                <a:solidFill>
                  <a:srgbClr val="000000"/>
                </a:solidFill>
                <a:effectLst/>
                <a:latin typeface="Times New Roman" panose="02020603050405020304" pitchFamily="18" charset="0"/>
                <a:cs typeface="Times New Roman" panose="02020603050405020304" pitchFamily="18" charset="0"/>
              </a:rPr>
              <a:t> High Sensitivity</a:t>
            </a:r>
            <a:r>
              <a:rPr lang="en-US" sz="1400" b="0" i="0" dirty="0">
                <a:solidFill>
                  <a:srgbClr val="000000"/>
                </a:solidFill>
                <a:effectLst/>
                <a:latin typeface="Times New Roman" panose="02020603050405020304" pitchFamily="18" charset="0"/>
                <a:cs typeface="Times New Roman" panose="02020603050405020304" pitchFamily="18" charset="0"/>
              </a:rPr>
              <a:t>: With Fourier Transform, the reflection will be increased and the loss of energy in the analysis process will be decreased. Therefore the energy that reaches the detector is large enough and even very small amount of analytes could be detected. </a:t>
            </a:r>
          </a:p>
          <a:p>
            <a:pPr algn="just">
              <a:lnSpc>
                <a:spcPct val="150000"/>
              </a:lnSpc>
            </a:pPr>
            <a:r>
              <a:rPr lang="en-US" sz="1400" b="1" i="0" dirty="0">
                <a:solidFill>
                  <a:srgbClr val="000000"/>
                </a:solidFill>
                <a:effectLst/>
                <a:latin typeface="Times New Roman" panose="02020603050405020304" pitchFamily="18" charset="0"/>
                <a:cs typeface="Times New Roman" panose="02020603050405020304" pitchFamily="18" charset="0"/>
              </a:rPr>
              <a:t>Nowadays, the infrared spectroscopy could detect the sample as small as 1-10 grams.</a:t>
            </a:r>
          </a:p>
          <a:p>
            <a:pPr algn="just">
              <a:lnSpc>
                <a:spcPct val="150000"/>
              </a:lnSpc>
              <a:buFont typeface="Arial" panose="020B0604020202020204" pitchFamily="34" charset="0"/>
              <a:buChar char="•"/>
            </a:pPr>
            <a:endParaRPr lang="en-US" sz="1400" b="0" i="0" dirty="0">
              <a:solidFill>
                <a:srgbClr val="000000"/>
              </a:solidFill>
              <a:effectLst/>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1400" b="1" i="0" dirty="0">
                <a:solidFill>
                  <a:srgbClr val="000000"/>
                </a:solidFill>
                <a:effectLst/>
                <a:latin typeface="Times New Roman" panose="02020603050405020304" pitchFamily="18" charset="0"/>
                <a:cs typeface="Times New Roman" panose="02020603050405020304" pitchFamily="18" charset="0"/>
              </a:rPr>
              <a:t> Wide Range of Application</a:t>
            </a:r>
            <a:r>
              <a:rPr lang="en-US" sz="1400" b="0" i="0" dirty="0">
                <a:solidFill>
                  <a:srgbClr val="000000"/>
                </a:solidFill>
                <a:effectLst/>
                <a:latin typeface="Times New Roman" panose="02020603050405020304" pitchFamily="18" charset="0"/>
                <a:cs typeface="Times New Roman" panose="02020603050405020304" pitchFamily="18" charset="0"/>
              </a:rPr>
              <a:t>: Infrared spectroscopy could be used to analyze almost </a:t>
            </a:r>
            <a:r>
              <a:rPr lang="en-US" sz="1400" b="1" i="0" dirty="0">
                <a:solidFill>
                  <a:srgbClr val="000000"/>
                </a:solidFill>
                <a:effectLst/>
                <a:latin typeface="Times New Roman" panose="02020603050405020304" pitchFamily="18" charset="0"/>
                <a:cs typeface="Times New Roman" panose="02020603050405020304" pitchFamily="18" charset="0"/>
              </a:rPr>
              <a:t>all organic compounds and some inorganic compounds</a:t>
            </a:r>
            <a:r>
              <a:rPr lang="en-US" sz="1400" b="0" i="0" dirty="0">
                <a:solidFill>
                  <a:srgbClr val="000000"/>
                </a:solidFill>
                <a:effectLst/>
                <a:latin typeface="Times New Roman" panose="02020603050405020304" pitchFamily="18" charset="0"/>
                <a:cs typeface="Times New Roman" panose="02020603050405020304" pitchFamily="18" charset="0"/>
              </a:rPr>
              <a:t>. Also, the sample of Infrared spectroscopy doesn't have phase constraints. It could be gas, liquid or solid, which has enlarged the range of analytes a lot.</a:t>
            </a:r>
          </a:p>
          <a:p>
            <a:pPr algn="just">
              <a:lnSpc>
                <a:spcPct val="150000"/>
              </a:lnSpc>
              <a:buFont typeface="Arial" panose="020B0604020202020204" pitchFamily="34" charset="0"/>
              <a:buChar char="•"/>
            </a:pPr>
            <a:endParaRPr lang="en-US" sz="1400" b="0" i="0" dirty="0">
              <a:solidFill>
                <a:srgbClr val="000000"/>
              </a:solidFill>
              <a:effectLst/>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1400" b="1" i="0" dirty="0">
                <a:solidFill>
                  <a:srgbClr val="000000"/>
                </a:solidFill>
                <a:effectLst/>
                <a:latin typeface="Times New Roman" panose="02020603050405020304" pitchFamily="18" charset="0"/>
                <a:cs typeface="Times New Roman" panose="02020603050405020304" pitchFamily="18" charset="0"/>
              </a:rPr>
              <a:t> Large Amount of Information</a:t>
            </a:r>
            <a:r>
              <a:rPr lang="en-US" sz="1400" b="0" i="0" dirty="0">
                <a:solidFill>
                  <a:srgbClr val="000000"/>
                </a:solidFill>
                <a:effectLst/>
                <a:latin typeface="Times New Roman" panose="02020603050405020304" pitchFamily="18" charset="0"/>
                <a:cs typeface="Times New Roman" panose="02020603050405020304" pitchFamily="18" charset="0"/>
              </a:rPr>
              <a:t>: Infrared Spectra could give us lots of structural information of the analytes, such as the type of compound, the functional group of compound, the stereoscopic structure of compound, the number and position of substituent group.  </a:t>
            </a:r>
            <a:r>
              <a:rPr lang="en-US" sz="1400" i="0" dirty="0">
                <a:solidFill>
                  <a:srgbClr val="000000"/>
                </a:solidFill>
                <a:effectLst/>
                <a:latin typeface="Times New Roman" panose="02020603050405020304" pitchFamily="18" charset="0"/>
                <a:cs typeface="Times New Roman" panose="02020603050405020304" pitchFamily="18" charset="0"/>
              </a:rPr>
              <a:t>Depending on the available information form functional part and fingerprint part, </a:t>
            </a:r>
            <a:r>
              <a:rPr lang="en-US" sz="1400" b="1" i="0" dirty="0">
                <a:solidFill>
                  <a:srgbClr val="000000"/>
                </a:solidFill>
                <a:effectLst/>
                <a:latin typeface="Times New Roman" panose="02020603050405020304" pitchFamily="18" charset="0"/>
                <a:cs typeface="Times New Roman" panose="02020603050405020304" pitchFamily="18" charset="0"/>
              </a:rPr>
              <a:t>infrared spectroscopy has become a great method to identify different kinds of compounds</a:t>
            </a:r>
            <a:r>
              <a:rPr lang="en-US" sz="1400" i="0" dirty="0">
                <a:solidFill>
                  <a:srgbClr val="000000"/>
                </a:solidFill>
                <a:effectLst/>
                <a:latin typeface="Times New Roman" panose="02020603050405020304" pitchFamily="18" charset="0"/>
                <a:cs typeface="Times New Roman" panose="02020603050405020304" pitchFamily="18" charset="0"/>
              </a:rPr>
              <a:t>.</a:t>
            </a:r>
          </a:p>
          <a:p>
            <a:pPr algn="just">
              <a:lnSpc>
                <a:spcPct val="150000"/>
              </a:lnSpc>
            </a:pPr>
            <a:endParaRPr lang="en-US" sz="1400" i="0" dirty="0">
              <a:solidFill>
                <a:srgbClr val="000000"/>
              </a:solidFill>
              <a:effectLst/>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1400" b="1" i="0" dirty="0">
                <a:solidFill>
                  <a:srgbClr val="000000"/>
                </a:solidFill>
                <a:effectLst/>
                <a:latin typeface="Times New Roman" panose="02020603050405020304" pitchFamily="18" charset="0"/>
                <a:cs typeface="Times New Roman" panose="02020603050405020304" pitchFamily="18" charset="0"/>
              </a:rPr>
              <a:t> Non-Destructive</a:t>
            </a:r>
            <a:r>
              <a:rPr lang="en-US" sz="1400" b="0" i="0" dirty="0">
                <a:solidFill>
                  <a:srgbClr val="000000"/>
                </a:solidFill>
                <a:effectLst/>
                <a:latin typeface="Times New Roman" panose="02020603050405020304" pitchFamily="18" charset="0"/>
                <a:cs typeface="Times New Roman" panose="02020603050405020304" pitchFamily="18" charset="0"/>
              </a:rPr>
              <a:t>: Infrared Spectroscopy is non-destructive to the sample.</a:t>
            </a:r>
          </a:p>
        </p:txBody>
      </p:sp>
      <p:sp>
        <p:nvSpPr>
          <p:cNvPr id="2" name="Rectangle 1">
            <a:extLst>
              <a:ext uri="{FF2B5EF4-FFF2-40B4-BE49-F238E27FC236}">
                <a16:creationId xmlns:a16="http://schemas.microsoft.com/office/drawing/2014/main" id="{A0058DFA-5191-2DCD-DA2C-A9E2AFBA5622}"/>
              </a:ext>
            </a:extLst>
          </p:cNvPr>
          <p:cNvSpPr/>
          <p:nvPr/>
        </p:nvSpPr>
        <p:spPr>
          <a:xfrm>
            <a:off x="2281084" y="276999"/>
            <a:ext cx="7315200" cy="400110"/>
          </a:xfrm>
          <a:prstGeom prst="rect">
            <a:avLst/>
          </a:prstGeom>
          <a:solidFill>
            <a:schemeClr val="accent5">
              <a:lumMod val="20000"/>
              <a:lumOff val="80000"/>
            </a:schemeClr>
          </a:solidFill>
          <a:ln>
            <a:solidFill>
              <a:schemeClr val="accent3"/>
            </a:solidFill>
          </a:ln>
        </p:spPr>
        <p:txBody>
          <a:bodyPr wrap="square">
            <a:spAutoFit/>
          </a:bodyPr>
          <a:lstStyle/>
          <a:p>
            <a:pPr algn="ctr"/>
            <a:r>
              <a:rPr lang="en-US" sz="2000" b="1" i="0" dirty="0">
                <a:effectLst/>
                <a:latin typeface="Times New Roman" panose="02020603050405020304" pitchFamily="18" charset="0"/>
                <a:cs typeface="Times New Roman" panose="02020603050405020304" pitchFamily="18" charset="0"/>
              </a:rPr>
              <a:t>ADVANTAGES OF IR</a:t>
            </a:r>
            <a:endParaRPr lang="en-IN" sz="2000" b="1" dirty="0">
              <a:latin typeface="Times New Roman" pitchFamily="18" charset="0"/>
              <a:cs typeface="Times New Roman" pitchFamily="18" charset="0"/>
            </a:endParaRPr>
          </a:p>
        </p:txBody>
      </p:sp>
    </p:spTree>
    <p:extLst>
      <p:ext uri="{BB962C8B-B14F-4D97-AF65-F5344CB8AC3E}">
        <p14:creationId xmlns:p14="http://schemas.microsoft.com/office/powerpoint/2010/main" val="41853909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91EFDDE-150E-AFCB-B154-C0C0F0C789FD}"/>
              </a:ext>
            </a:extLst>
          </p:cNvPr>
          <p:cNvSpPr txBox="1"/>
          <p:nvPr/>
        </p:nvSpPr>
        <p:spPr>
          <a:xfrm>
            <a:off x="447261" y="1169301"/>
            <a:ext cx="11052313" cy="5115311"/>
          </a:xfrm>
          <a:prstGeom prst="rect">
            <a:avLst/>
          </a:prstGeom>
          <a:noFill/>
        </p:spPr>
        <p:txBody>
          <a:bodyPr wrap="square">
            <a:spAutoFit/>
          </a:bodyPr>
          <a:lstStyle/>
          <a:p>
            <a:pPr algn="just">
              <a:lnSpc>
                <a:spcPct val="150000"/>
              </a:lnSpc>
              <a:buFont typeface="Arial" panose="020B0604020202020204" pitchFamily="34" charset="0"/>
              <a:buChar char="•"/>
            </a:pPr>
            <a:r>
              <a:rPr lang="en-US" sz="2000" b="1" i="0" dirty="0">
                <a:solidFill>
                  <a:srgbClr val="000000"/>
                </a:solidFill>
                <a:effectLst/>
                <a:latin typeface="Times New Roman" panose="02020603050405020304" pitchFamily="18" charset="0"/>
                <a:cs typeface="Times New Roman" panose="02020603050405020304" pitchFamily="18" charset="0"/>
              </a:rPr>
              <a:t> Sample Constraint:</a:t>
            </a:r>
            <a:r>
              <a:rPr lang="en-US" sz="2000" b="0" i="0" dirty="0">
                <a:solidFill>
                  <a:srgbClr val="000000"/>
                </a:solidFill>
                <a:effectLst/>
                <a:latin typeface="Times New Roman" panose="02020603050405020304" pitchFamily="18" charset="0"/>
                <a:cs typeface="Times New Roman" panose="02020603050405020304" pitchFamily="18" charset="0"/>
              </a:rPr>
              <a:t> Infrared spectroscopy is not applicable to the sample that contains water since this solvent strongly absorb IR light.</a:t>
            </a:r>
          </a:p>
          <a:p>
            <a:pPr algn="just">
              <a:lnSpc>
                <a:spcPct val="150000"/>
              </a:lnSpc>
              <a:buFont typeface="Arial" panose="020B0604020202020204" pitchFamily="34" charset="0"/>
              <a:buChar char="•"/>
            </a:pPr>
            <a:endParaRPr lang="en-US" sz="2000" b="0" i="0" dirty="0">
              <a:solidFill>
                <a:srgbClr val="000000"/>
              </a:solidFill>
              <a:effectLst/>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2000" b="1" i="0" dirty="0">
                <a:solidFill>
                  <a:srgbClr val="000000"/>
                </a:solidFill>
                <a:effectLst/>
                <a:latin typeface="Times New Roman" panose="02020603050405020304" pitchFamily="18" charset="0"/>
                <a:cs typeface="Times New Roman" panose="02020603050405020304" pitchFamily="18" charset="0"/>
              </a:rPr>
              <a:t> Spectrum Complication</a:t>
            </a:r>
            <a:r>
              <a:rPr lang="en-US" sz="2000" b="0" i="0" dirty="0">
                <a:solidFill>
                  <a:srgbClr val="000000"/>
                </a:solidFill>
                <a:effectLst/>
                <a:latin typeface="Times New Roman" panose="02020603050405020304" pitchFamily="18" charset="0"/>
                <a:cs typeface="Times New Roman" panose="02020603050405020304" pitchFamily="18" charset="0"/>
              </a:rPr>
              <a:t>: the interpretation of IR spectrum depends on lots of experience. Sometimes, we cannot definitely clarify the structure of the compound just based on one single IR spectrum. Other spectroscopy methods, such as ( Mass Spectrometry) MS and ( Nuclear Magnetic Resonance) NMR, are still needed to interpret the specific structure further.</a:t>
            </a:r>
          </a:p>
          <a:p>
            <a:pPr algn="just">
              <a:lnSpc>
                <a:spcPct val="150000"/>
              </a:lnSpc>
              <a:buFont typeface="Arial" panose="020B0604020202020204" pitchFamily="34" charset="0"/>
              <a:buChar char="•"/>
            </a:pPr>
            <a:endParaRPr lang="en-US" sz="2000" b="0" i="0" dirty="0">
              <a:solidFill>
                <a:srgbClr val="000000"/>
              </a:solidFill>
              <a:effectLst/>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2000" b="1" i="0" dirty="0">
                <a:solidFill>
                  <a:srgbClr val="000000"/>
                </a:solidFill>
                <a:effectLst/>
                <a:latin typeface="Times New Roman" panose="02020603050405020304" pitchFamily="18" charset="0"/>
                <a:cs typeface="Times New Roman" panose="02020603050405020304" pitchFamily="18" charset="0"/>
              </a:rPr>
              <a:t> Quantification</a:t>
            </a:r>
            <a:r>
              <a:rPr lang="en-US" sz="2000" b="0" i="0" dirty="0">
                <a:solidFill>
                  <a:srgbClr val="000000"/>
                </a:solidFill>
                <a:effectLst/>
                <a:latin typeface="Times New Roman" panose="02020603050405020304" pitchFamily="18" charset="0"/>
                <a:cs typeface="Times New Roman" panose="02020603050405020304" pitchFamily="18" charset="0"/>
              </a:rPr>
              <a:t>: Infrared spectroscopy works well for the qualitative analysis of a large variety of samples, but quantitative analysis may be limited under certain conditions such as very high and low concentrations.</a:t>
            </a:r>
          </a:p>
        </p:txBody>
      </p:sp>
      <p:sp>
        <p:nvSpPr>
          <p:cNvPr id="2" name="Rectangle 1">
            <a:extLst>
              <a:ext uri="{FF2B5EF4-FFF2-40B4-BE49-F238E27FC236}">
                <a16:creationId xmlns:a16="http://schemas.microsoft.com/office/drawing/2014/main" id="{AB086C4D-8713-4198-BE4A-D6A01A3F97A5}"/>
              </a:ext>
            </a:extLst>
          </p:cNvPr>
          <p:cNvSpPr/>
          <p:nvPr/>
        </p:nvSpPr>
        <p:spPr>
          <a:xfrm>
            <a:off x="2438400" y="445965"/>
            <a:ext cx="7315200" cy="400110"/>
          </a:xfrm>
          <a:prstGeom prst="rect">
            <a:avLst/>
          </a:prstGeom>
          <a:solidFill>
            <a:schemeClr val="accent5">
              <a:lumMod val="20000"/>
              <a:lumOff val="80000"/>
            </a:schemeClr>
          </a:solidFill>
          <a:ln>
            <a:solidFill>
              <a:schemeClr val="accent3"/>
            </a:solidFill>
          </a:ln>
        </p:spPr>
        <p:txBody>
          <a:bodyPr wrap="square">
            <a:spAutoFit/>
          </a:bodyPr>
          <a:lstStyle/>
          <a:p>
            <a:pPr algn="ctr"/>
            <a:r>
              <a:rPr lang="en-US" sz="2000" b="1" dirty="0">
                <a:latin typeface="Times New Roman" panose="02020603050405020304" pitchFamily="18" charset="0"/>
                <a:cs typeface="Times New Roman" panose="02020603050405020304" pitchFamily="18" charset="0"/>
              </a:rPr>
              <a:t>DISA</a:t>
            </a:r>
            <a:r>
              <a:rPr lang="en-US" sz="2000" b="1" i="0" dirty="0">
                <a:effectLst/>
                <a:latin typeface="Times New Roman" panose="02020603050405020304" pitchFamily="18" charset="0"/>
                <a:cs typeface="Times New Roman" panose="02020603050405020304" pitchFamily="18" charset="0"/>
              </a:rPr>
              <a:t>DVANTAGES OF IR</a:t>
            </a:r>
            <a:endParaRPr lang="en-IN" sz="2000" b="1" dirty="0">
              <a:latin typeface="Times New Roman" pitchFamily="18" charset="0"/>
              <a:cs typeface="Times New Roman" pitchFamily="18" charset="0"/>
            </a:endParaRPr>
          </a:p>
        </p:txBody>
      </p:sp>
    </p:spTree>
    <p:extLst>
      <p:ext uri="{BB962C8B-B14F-4D97-AF65-F5344CB8AC3E}">
        <p14:creationId xmlns:p14="http://schemas.microsoft.com/office/powerpoint/2010/main" val="3919456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34114" y="2292613"/>
            <a:ext cx="10832731" cy="707886"/>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6997AF">
                    <a:lumMod val="75000"/>
                  </a:srgbClr>
                </a:solidFill>
                <a:effectLst/>
                <a:uLnTx/>
                <a:uFillTx/>
                <a:latin typeface="Times New Roman" panose="02020603050405020304" pitchFamily="18" charset="0"/>
                <a:ea typeface="+mn-ea"/>
                <a:cs typeface="Times New Roman" panose="02020603050405020304" pitchFamily="18" charset="0"/>
              </a:rPr>
              <a:t>IR Spectroscopy</a:t>
            </a:r>
            <a:endParaRPr kumimoji="0" lang="en-IN" sz="4000" b="1" i="0" u="none" strike="noStrike" kern="1200" cap="none" spc="0" normalizeH="0" baseline="0" noProof="0" dirty="0">
              <a:ln>
                <a:noFill/>
              </a:ln>
              <a:solidFill>
                <a:srgbClr val="6997AF">
                  <a:lumMod val="75000"/>
                </a:srgbClr>
              </a:solidFill>
              <a:effectLst/>
              <a:uLnTx/>
              <a:uFillTx/>
              <a:latin typeface="Times New Roman" panose="02020603050405020304" pitchFamily="18" charset="0"/>
              <a:ea typeface="+mn-ea"/>
              <a:cs typeface="Times New Roman" pitchFamily="18" charset="0"/>
            </a:endParaRPr>
          </a:p>
        </p:txBody>
      </p:sp>
      <p:sp>
        <p:nvSpPr>
          <p:cNvPr id="4" name="Title 1"/>
          <p:cNvSpPr txBox="1">
            <a:spLocks/>
          </p:cNvSpPr>
          <p:nvPr/>
        </p:nvSpPr>
        <p:spPr>
          <a:xfrm>
            <a:off x="9214052" y="205274"/>
            <a:ext cx="2814260" cy="762000"/>
          </a:xfrm>
          <a:prstGeom prst="rect">
            <a:avLst/>
          </a:prstGeom>
        </p:spPr>
        <p:txBody>
          <a:bodyPr vert="horz" lIns="91440" tIns="45720" rIns="91440" bIns="45720" rtlCol="0" anchor="b">
            <a:normAutofit/>
          </a:bodyPr>
          <a:lstStyle>
            <a:lvl1pPr algn="ctr" defTabSz="914400" rtl="0" eaLnBrk="1" latinLnBrk="0" hangingPunct="1">
              <a:lnSpc>
                <a:spcPct val="85000"/>
              </a:lnSpc>
              <a:spcBef>
                <a:spcPct val="0"/>
              </a:spcBef>
              <a:buNone/>
              <a:defRPr sz="7200" b="1" kern="1200" cap="all" baseline="0">
                <a:solidFill>
                  <a:srgbClr val="FFFFFF"/>
                </a:solidFill>
                <a:latin typeface="+mj-lt"/>
                <a:ea typeface="+mj-ea"/>
                <a:cs typeface="+mj-cs"/>
              </a:defRPr>
            </a:lvl1pPr>
          </a:lstStyle>
          <a:p>
            <a:pPr marL="0" marR="0" lvl="0" indent="0" algn="ctr" defTabSz="914400" rtl="0" eaLnBrk="1" fontAlgn="auto" latinLnBrk="0" hangingPunct="1">
              <a:lnSpc>
                <a:spcPct val="85000"/>
              </a:lnSpc>
              <a:spcBef>
                <a:spcPct val="0"/>
              </a:spcBef>
              <a:spcAft>
                <a:spcPts val="0"/>
              </a:spcAft>
              <a:buClrTx/>
              <a:buSzTx/>
              <a:buFontTx/>
              <a:buNone/>
              <a:tabLst/>
              <a:defRPr/>
            </a:pPr>
            <a:r>
              <a:rPr kumimoji="0" lang="en-IN" sz="2800" b="1" i="0" u="none" strike="noStrike" kern="1200" cap="all" spc="0" normalizeH="0" baseline="0" noProof="0" dirty="0">
                <a:ln>
                  <a:noFill/>
                </a:ln>
                <a:solidFill>
                  <a:srgbClr val="FFFFFF"/>
                </a:solidFill>
                <a:effectLst/>
                <a:uLnTx/>
                <a:uFillTx/>
                <a:latin typeface="Times New Roman" pitchFamily="18" charset="0"/>
                <a:ea typeface="+mj-ea"/>
                <a:cs typeface="Times New Roman" pitchFamily="18" charset="0"/>
              </a:rPr>
              <a:t>Lecture 5 </a:t>
            </a:r>
          </a:p>
        </p:txBody>
      </p:sp>
      <p:cxnSp>
        <p:nvCxnSpPr>
          <p:cNvPr id="9" name="Straight Connector 8"/>
          <p:cNvCxnSpPr>
            <a:cxnSpLocks/>
          </p:cNvCxnSpPr>
          <p:nvPr/>
        </p:nvCxnSpPr>
        <p:spPr>
          <a:xfrm>
            <a:off x="3519948" y="2861187"/>
            <a:ext cx="5014452" cy="1620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96327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08567" y="853265"/>
            <a:ext cx="11467122" cy="4588532"/>
          </a:xfrm>
          <a:prstGeom prst="rect">
            <a:avLst/>
          </a:prstGeom>
        </p:spPr>
      </p:pic>
    </p:spTree>
    <p:extLst>
      <p:ext uri="{BB962C8B-B14F-4D97-AF65-F5344CB8AC3E}">
        <p14:creationId xmlns:p14="http://schemas.microsoft.com/office/powerpoint/2010/main" val="3901172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50020" y="389498"/>
            <a:ext cx="8831765" cy="5785741"/>
          </a:xfrm>
          <a:prstGeom prst="rect">
            <a:avLst/>
          </a:prstGeom>
        </p:spPr>
      </p:pic>
    </p:spTree>
    <p:extLst>
      <p:ext uri="{BB962C8B-B14F-4D97-AF65-F5344CB8AC3E}">
        <p14:creationId xmlns:p14="http://schemas.microsoft.com/office/powerpoint/2010/main" val="2363826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92460" y="1248936"/>
            <a:ext cx="10158760" cy="3970318"/>
          </a:xfrm>
          <a:prstGeom prst="rect">
            <a:avLst/>
          </a:prstGeom>
        </p:spPr>
        <p:txBody>
          <a:bodyPr wrap="square">
            <a:spAutoFit/>
          </a:bodyPr>
          <a:lstStyle/>
          <a:p>
            <a:pPr marL="457200" indent="-457200" algn="just">
              <a:lnSpc>
                <a:spcPct val="150000"/>
              </a:lnSpc>
              <a:buFont typeface="Wingdings" panose="05000000000000000000" pitchFamily="2" charset="2"/>
              <a:buChar char="q"/>
            </a:pPr>
            <a:r>
              <a:rPr lang="en-US" sz="2800" dirty="0"/>
              <a:t>Magnetic field treatment of seeds became very popular in the agricultural sector. </a:t>
            </a:r>
          </a:p>
          <a:p>
            <a:pPr marL="457200" indent="-457200" algn="just">
              <a:lnSpc>
                <a:spcPct val="150000"/>
              </a:lnSpc>
              <a:buFont typeface="Wingdings" panose="05000000000000000000" pitchFamily="2" charset="2"/>
              <a:buChar char="q"/>
            </a:pPr>
            <a:r>
              <a:rPr lang="en-US" sz="2800" dirty="0"/>
              <a:t>Pre-sowing seed treatment with SMF, called “</a:t>
            </a:r>
            <a:r>
              <a:rPr lang="en-US" sz="2800" b="1" i="1" dirty="0" err="1"/>
              <a:t>magnetopriming</a:t>
            </a:r>
            <a:r>
              <a:rPr lang="en-US" sz="2800" dirty="0"/>
              <a:t>”, is a non-destructive method.</a:t>
            </a:r>
          </a:p>
          <a:p>
            <a:pPr marL="457200" indent="-457200" algn="just">
              <a:lnSpc>
                <a:spcPct val="150000"/>
              </a:lnSpc>
              <a:buFont typeface="Wingdings" panose="05000000000000000000" pitchFamily="2" charset="2"/>
              <a:buChar char="q"/>
            </a:pPr>
            <a:r>
              <a:rPr lang="en-US" sz="2800" dirty="0"/>
              <a:t> Dry seed priming treatment that has been reported to increase the rate of germination and seedling vigor of many crops. </a:t>
            </a:r>
            <a:endParaRPr lang="en-IN" sz="2800" dirty="0"/>
          </a:p>
        </p:txBody>
      </p:sp>
      <p:sp>
        <p:nvSpPr>
          <p:cNvPr id="3" name="TextBox 2"/>
          <p:cNvSpPr txBox="1"/>
          <p:nvPr/>
        </p:nvSpPr>
        <p:spPr>
          <a:xfrm>
            <a:off x="3679904" y="624469"/>
            <a:ext cx="3165225" cy="646331"/>
          </a:xfrm>
          <a:prstGeom prst="rect">
            <a:avLst/>
          </a:prstGeom>
          <a:noFill/>
        </p:spPr>
        <p:txBody>
          <a:bodyPr wrap="none" rtlCol="0">
            <a:spAutoFit/>
          </a:bodyPr>
          <a:lstStyle/>
          <a:p>
            <a:r>
              <a:rPr lang="en-US" sz="3600" dirty="0">
                <a:solidFill>
                  <a:srgbClr val="0000FF"/>
                </a:solidFill>
              </a:rPr>
              <a:t>Essential Points</a:t>
            </a:r>
            <a:endParaRPr lang="en-IN" sz="3600" dirty="0">
              <a:solidFill>
                <a:srgbClr val="0000FF"/>
              </a:solidFill>
            </a:endParaRPr>
          </a:p>
        </p:txBody>
      </p:sp>
    </p:spTree>
    <p:extLst>
      <p:ext uri="{BB962C8B-B14F-4D97-AF65-F5344CB8AC3E}">
        <p14:creationId xmlns:p14="http://schemas.microsoft.com/office/powerpoint/2010/main" val="35567938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8777" y="818913"/>
            <a:ext cx="11418849" cy="5632311"/>
          </a:xfrm>
          <a:prstGeom prst="rect">
            <a:avLst/>
          </a:prstGeom>
        </p:spPr>
        <p:txBody>
          <a:bodyPr wrap="square">
            <a:spAutoFit/>
          </a:bodyPr>
          <a:lstStyle/>
          <a:p>
            <a:pPr marL="342900" indent="-342900" algn="just">
              <a:buFont typeface="Wingdings" panose="05000000000000000000" pitchFamily="2" charset="2"/>
              <a:buChar char="q"/>
            </a:pPr>
            <a:r>
              <a:rPr lang="en-US" sz="2400" dirty="0"/>
              <a:t>Magnetic field treatments have been utilized to promote germination and growth of a variety of species of plants</a:t>
            </a:r>
          </a:p>
          <a:p>
            <a:pPr marL="342900" indent="-342900" algn="just">
              <a:buFont typeface="Wingdings" panose="05000000000000000000" pitchFamily="2" charset="2"/>
              <a:buChar char="q"/>
            </a:pPr>
            <a:r>
              <a:rPr lang="en-US" sz="2400" dirty="0"/>
              <a:t>Wheat seedlings were treated with </a:t>
            </a:r>
            <a:r>
              <a:rPr lang="en-US" sz="2400" dirty="0">
                <a:solidFill>
                  <a:srgbClr val="0000FF"/>
                </a:solidFill>
              </a:rPr>
              <a:t>500mT </a:t>
            </a:r>
            <a:r>
              <a:rPr lang="en-US" sz="2400" dirty="0"/>
              <a:t>and </a:t>
            </a:r>
            <a:r>
              <a:rPr lang="en-US" sz="2400" dirty="0">
                <a:solidFill>
                  <a:srgbClr val="0000FF"/>
                </a:solidFill>
              </a:rPr>
              <a:t>1500mT</a:t>
            </a:r>
            <a:r>
              <a:rPr lang="en-US" sz="2400" dirty="0"/>
              <a:t> static magnetic field (SMF) for </a:t>
            </a:r>
            <a:r>
              <a:rPr lang="en-US" sz="2400" dirty="0">
                <a:solidFill>
                  <a:srgbClr val="0000FF"/>
                </a:solidFill>
              </a:rPr>
              <a:t>10 </a:t>
            </a:r>
            <a:r>
              <a:rPr lang="en-US" sz="2400" dirty="0"/>
              <a:t>and </a:t>
            </a:r>
            <a:r>
              <a:rPr lang="en-US" sz="2400" dirty="0">
                <a:solidFill>
                  <a:srgbClr val="0000FF"/>
                </a:solidFill>
              </a:rPr>
              <a:t>20 </a:t>
            </a:r>
            <a:r>
              <a:rPr lang="en-US" sz="2400" dirty="0"/>
              <a:t>min, respectively. </a:t>
            </a:r>
          </a:p>
          <a:p>
            <a:pPr marL="342900" indent="-342900" algn="just">
              <a:buFont typeface="Wingdings" panose="05000000000000000000" pitchFamily="2" charset="2"/>
              <a:buChar char="q"/>
            </a:pPr>
            <a:r>
              <a:rPr lang="en-US" sz="2400" dirty="0"/>
              <a:t>Analyzing Fourier transform infrared spectra collected from leaves of seedlings showed that SMF treatments decreased the contents of lipids and proteins, shifted bands to higher wavenumbers in 3000– 2800 cm</a:t>
            </a:r>
            <a:r>
              <a:rPr lang="en-US" sz="2400" baseline="30000" dirty="0"/>
              <a:t>−1 </a:t>
            </a:r>
            <a:r>
              <a:rPr lang="en-US" sz="2400" dirty="0"/>
              <a:t>regions, and increased the ratio of </a:t>
            </a:r>
            <a:r>
              <a:rPr lang="en-US" sz="2400" dirty="0">
                <a:solidFill>
                  <a:srgbClr val="0000FF"/>
                </a:solidFill>
              </a:rPr>
              <a:t>CH2/CH3 which likely indicates a structural variation of lipids.</a:t>
            </a:r>
          </a:p>
          <a:p>
            <a:pPr marL="342900" indent="-342900" algn="just">
              <a:buFont typeface="Wingdings" panose="05000000000000000000" pitchFamily="2" charset="2"/>
              <a:buChar char="q"/>
            </a:pPr>
            <a:r>
              <a:rPr lang="en-US" sz="2400" dirty="0"/>
              <a:t> For bands assigned to different second structures of proteins, slight bands shifting and changing the ratio of different second structures of proteins were observed due to SMF treatments. </a:t>
            </a:r>
          </a:p>
          <a:p>
            <a:pPr marL="342900" indent="-342900" algn="just">
              <a:buFont typeface="Wingdings" panose="05000000000000000000" pitchFamily="2" charset="2"/>
              <a:buChar char="q"/>
            </a:pPr>
            <a:r>
              <a:rPr lang="en-US" sz="2400" dirty="0"/>
              <a:t>The results revealed that lipids rather than proteins were sensitive to SMF treatments. </a:t>
            </a:r>
          </a:p>
          <a:p>
            <a:pPr marL="342900" indent="-342900" algn="just">
              <a:buFont typeface="Wingdings" panose="05000000000000000000" pitchFamily="2" charset="2"/>
              <a:buChar char="q"/>
            </a:pPr>
            <a:r>
              <a:rPr lang="en-US" sz="2400" dirty="0"/>
              <a:t>The results provided insight into the SMF induced conformational changes of lipids and proteins in wheat leaves, which will help elucidate the biological mechanisms of SMF on plant growth and development.</a:t>
            </a:r>
            <a:endParaRPr lang="en-IN" sz="2400" dirty="0"/>
          </a:p>
        </p:txBody>
      </p:sp>
      <p:sp>
        <p:nvSpPr>
          <p:cNvPr id="3" name="TextBox 2"/>
          <p:cNvSpPr txBox="1"/>
          <p:nvPr/>
        </p:nvSpPr>
        <p:spPr>
          <a:xfrm>
            <a:off x="468351" y="423747"/>
            <a:ext cx="2151551" cy="400110"/>
          </a:xfrm>
          <a:prstGeom prst="rect">
            <a:avLst/>
          </a:prstGeom>
          <a:noFill/>
        </p:spPr>
        <p:txBody>
          <a:bodyPr wrap="none" rtlCol="0">
            <a:spAutoFit/>
          </a:bodyPr>
          <a:lstStyle/>
          <a:p>
            <a:r>
              <a:rPr lang="en-US" sz="2000" b="1" dirty="0">
                <a:solidFill>
                  <a:srgbClr val="0000FF"/>
                </a:solidFill>
              </a:rPr>
              <a:t>Summary of work</a:t>
            </a:r>
            <a:endParaRPr lang="en-IN" sz="2000" b="1" dirty="0">
              <a:solidFill>
                <a:srgbClr val="0000FF"/>
              </a:solidFill>
            </a:endParaRPr>
          </a:p>
        </p:txBody>
      </p:sp>
    </p:spTree>
    <p:extLst>
      <p:ext uri="{BB962C8B-B14F-4D97-AF65-F5344CB8AC3E}">
        <p14:creationId xmlns:p14="http://schemas.microsoft.com/office/powerpoint/2010/main" val="11045408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96189" y="970156"/>
            <a:ext cx="11075835" cy="4282068"/>
          </a:xfrm>
          <a:prstGeom prst="rect">
            <a:avLst/>
          </a:prstGeom>
        </p:spPr>
      </p:pic>
    </p:spTree>
    <p:extLst>
      <p:ext uri="{BB962C8B-B14F-4D97-AF65-F5344CB8AC3E}">
        <p14:creationId xmlns:p14="http://schemas.microsoft.com/office/powerpoint/2010/main" val="16061654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76287" y="1714384"/>
            <a:ext cx="10639425" cy="3362325"/>
          </a:xfrm>
          <a:prstGeom prst="rect">
            <a:avLst/>
          </a:prstGeom>
        </p:spPr>
      </p:pic>
    </p:spTree>
    <p:extLst>
      <p:ext uri="{BB962C8B-B14F-4D97-AF65-F5344CB8AC3E}">
        <p14:creationId xmlns:p14="http://schemas.microsoft.com/office/powerpoint/2010/main" val="10085840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87439" y="321479"/>
            <a:ext cx="7017121" cy="6215041"/>
          </a:xfrm>
          <a:prstGeom prst="rect">
            <a:avLst/>
          </a:prstGeom>
        </p:spPr>
      </p:pic>
    </p:spTree>
    <p:extLst>
      <p:ext uri="{BB962C8B-B14F-4D97-AF65-F5344CB8AC3E}">
        <p14:creationId xmlns:p14="http://schemas.microsoft.com/office/powerpoint/2010/main" val="38824012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68351" y="1730044"/>
            <a:ext cx="11471906" cy="1916406"/>
          </a:xfrm>
          <a:prstGeom prst="rect">
            <a:avLst/>
          </a:prstGeom>
        </p:spPr>
      </p:pic>
    </p:spTree>
    <p:extLst>
      <p:ext uri="{BB962C8B-B14F-4D97-AF65-F5344CB8AC3E}">
        <p14:creationId xmlns:p14="http://schemas.microsoft.com/office/powerpoint/2010/main" val="16080690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81894" y="1684363"/>
            <a:ext cx="11215735" cy="2246584"/>
          </a:xfrm>
          <a:prstGeom prst="rect">
            <a:avLst/>
          </a:prstGeom>
        </p:spPr>
      </p:pic>
    </p:spTree>
    <p:extLst>
      <p:ext uri="{BB962C8B-B14F-4D97-AF65-F5344CB8AC3E}">
        <p14:creationId xmlns:p14="http://schemas.microsoft.com/office/powerpoint/2010/main" val="39116736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91674" y="670582"/>
            <a:ext cx="11305593" cy="5549982"/>
          </a:xfrm>
          <a:prstGeom prst="rect">
            <a:avLst/>
          </a:prstGeom>
        </p:spPr>
      </p:pic>
    </p:spTree>
    <p:extLst>
      <p:ext uri="{BB962C8B-B14F-4D97-AF65-F5344CB8AC3E}">
        <p14:creationId xmlns:p14="http://schemas.microsoft.com/office/powerpoint/2010/main" val="3818007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17635" y="331595"/>
            <a:ext cx="8552637" cy="6160738"/>
          </a:xfrm>
          <a:prstGeom prst="rect">
            <a:avLst/>
          </a:prstGeom>
        </p:spPr>
      </p:pic>
    </p:spTree>
    <p:extLst>
      <p:ext uri="{BB962C8B-B14F-4D97-AF65-F5344CB8AC3E}">
        <p14:creationId xmlns:p14="http://schemas.microsoft.com/office/powerpoint/2010/main" val="29667099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854712" y="164962"/>
            <a:ext cx="6456847" cy="5250537"/>
          </a:xfrm>
          <a:prstGeom prst="rect">
            <a:avLst/>
          </a:prstGeom>
        </p:spPr>
      </p:pic>
      <p:sp>
        <p:nvSpPr>
          <p:cNvPr id="3" name="Rectangle 2"/>
          <p:cNvSpPr/>
          <p:nvPr/>
        </p:nvSpPr>
        <p:spPr>
          <a:xfrm>
            <a:off x="234176" y="5551506"/>
            <a:ext cx="11957824" cy="1200329"/>
          </a:xfrm>
          <a:prstGeom prst="rect">
            <a:avLst/>
          </a:prstGeom>
        </p:spPr>
        <p:txBody>
          <a:bodyPr wrap="square">
            <a:spAutoFit/>
          </a:bodyPr>
          <a:lstStyle/>
          <a:p>
            <a:r>
              <a:rPr lang="en-US" b="1" dirty="0">
                <a:solidFill>
                  <a:srgbClr val="0000FF"/>
                </a:solidFill>
              </a:rPr>
              <a:t>Comparison of non-cancerous (green) and cancerous (red) </a:t>
            </a:r>
            <a:r>
              <a:rPr lang="en-US" dirty="0"/>
              <a:t>overall average spectra obtained from a tissue after 4 h dewaxing with octane, displayed in the range from 4000 cm1 to 750 cm1. Major absorption bands are indicated. Additionally, the </a:t>
            </a:r>
            <a:r>
              <a:rPr lang="en-US" b="1" dirty="0">
                <a:solidFill>
                  <a:srgbClr val="FF0000"/>
                </a:solidFill>
              </a:rPr>
              <a:t>Hematoxylin and eosin stained (</a:t>
            </a:r>
            <a:r>
              <a:rPr lang="en-US" dirty="0"/>
              <a:t>HE-stained) tissue section with the corresponding </a:t>
            </a:r>
            <a:r>
              <a:rPr lang="en-US" dirty="0" err="1"/>
              <a:t>chemi</a:t>
            </a:r>
            <a:r>
              <a:rPr lang="en-US" dirty="0"/>
              <a:t>-map representation is displayed. </a:t>
            </a:r>
            <a:r>
              <a:rPr lang="en-US" dirty="0">
                <a:solidFill>
                  <a:srgbClr val="FF0000"/>
                </a:solidFill>
              </a:rPr>
              <a:t> </a:t>
            </a:r>
          </a:p>
        </p:txBody>
      </p:sp>
    </p:spTree>
    <p:extLst>
      <p:ext uri="{BB962C8B-B14F-4D97-AF65-F5344CB8AC3E}">
        <p14:creationId xmlns:p14="http://schemas.microsoft.com/office/powerpoint/2010/main" val="23816214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838200" y="2315332"/>
            <a:ext cx="10344150" cy="9147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pPr algn="ctr"/>
            <a:r>
              <a:rPr lang="en-IN" b="1" dirty="0">
                <a:solidFill>
                  <a:schemeClr val="tx1"/>
                </a:solidFill>
                <a:latin typeface="Times New Roman" pitchFamily="18" charset="0"/>
                <a:cs typeface="Times New Roman" pitchFamily="18" charset="0"/>
              </a:rPr>
              <a:t>THANK YOU</a:t>
            </a:r>
          </a:p>
        </p:txBody>
      </p:sp>
      <p:cxnSp>
        <p:nvCxnSpPr>
          <p:cNvPr id="4" name="Straight Connector 3"/>
          <p:cNvCxnSpPr/>
          <p:nvPr/>
        </p:nvCxnSpPr>
        <p:spPr>
          <a:xfrm>
            <a:off x="4114800" y="2993571"/>
            <a:ext cx="3810000"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3207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5D7BFC9-FB58-E95C-FA82-FFDDFC9BC0CB}"/>
              </a:ext>
            </a:extLst>
          </p:cNvPr>
          <p:cNvSpPr txBox="1"/>
          <p:nvPr/>
        </p:nvSpPr>
        <p:spPr>
          <a:xfrm>
            <a:off x="417871" y="818691"/>
            <a:ext cx="11041626" cy="2677656"/>
          </a:xfrm>
          <a:prstGeom prst="rect">
            <a:avLst/>
          </a:prstGeom>
          <a:noFill/>
        </p:spPr>
        <p:txBody>
          <a:bodyPr wrap="square">
            <a:spAutoFit/>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Infrared Spectroscopy or vibrational spectroscopy is concerned with the study of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absorption of infrared radiation, which results in vibrational transition.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 infrared region of the spectrum can alter the vibrational and rotational states of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covalent bonds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in organic molecules.</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Various bands will be present in IR spectrum,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which will correspond to the characteristic functional group and bonds present in chemical  substance.</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Thus an IR spectrum of a chemical substance is a fingerprint for its identification</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 molecule can be identified by comparing its absorption peak to a data bank of spectra. </a:t>
            </a: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5" name="Rectangle 4">
            <a:extLst>
              <a:ext uri="{FF2B5EF4-FFF2-40B4-BE49-F238E27FC236}">
                <a16:creationId xmlns:a16="http://schemas.microsoft.com/office/drawing/2014/main" id="{D8E0CC19-3BE4-E35C-4066-E290450B7CDC}"/>
              </a:ext>
            </a:extLst>
          </p:cNvPr>
          <p:cNvSpPr/>
          <p:nvPr/>
        </p:nvSpPr>
        <p:spPr>
          <a:xfrm>
            <a:off x="2281084" y="418581"/>
            <a:ext cx="7315200" cy="400110"/>
          </a:xfrm>
          <a:prstGeom prst="rect">
            <a:avLst/>
          </a:prstGeom>
          <a:solidFill>
            <a:schemeClr val="accent5">
              <a:lumMod val="20000"/>
              <a:lumOff val="80000"/>
            </a:schemeClr>
          </a:solidFill>
          <a:ln>
            <a:solidFill>
              <a:schemeClr val="accent3"/>
            </a:solid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000" b="1" i="0" u="none" strike="noStrike" kern="1200" cap="none" spc="0" normalizeH="0" baseline="0" noProof="0" dirty="0">
                <a:ln>
                  <a:noFill/>
                </a:ln>
                <a:solidFill>
                  <a:prstClr val="black"/>
                </a:solidFill>
                <a:effectLst/>
                <a:uLnTx/>
                <a:uFillTx/>
                <a:latin typeface="Times New Roman" pitchFamily="18" charset="0"/>
                <a:ea typeface="+mn-ea"/>
                <a:cs typeface="Times New Roman" pitchFamily="18" charset="0"/>
              </a:rPr>
              <a:t>INTRODUCTION</a:t>
            </a:r>
          </a:p>
        </p:txBody>
      </p:sp>
      <p:pic>
        <p:nvPicPr>
          <p:cNvPr id="1026" name="Picture 2" descr="Introduction to Infrared Radiation | THERMO RIKO CO.,LTD.">
            <a:extLst>
              <a:ext uri="{FF2B5EF4-FFF2-40B4-BE49-F238E27FC236}">
                <a16:creationId xmlns:a16="http://schemas.microsoft.com/office/drawing/2014/main" id="{D35F8165-D4B0-9DFB-044B-D80CA98ADB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475" b="-581"/>
          <a:stretch/>
        </p:blipFill>
        <p:spPr bwMode="auto">
          <a:xfrm>
            <a:off x="835432" y="3581432"/>
            <a:ext cx="6076950" cy="2762865"/>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E4A793C-27A1-16EA-9ECB-A3493316D8FA}"/>
              </a:ext>
            </a:extLst>
          </p:cNvPr>
          <p:cNvSpPr txBox="1"/>
          <p:nvPr/>
        </p:nvSpPr>
        <p:spPr>
          <a:xfrm>
            <a:off x="7039897" y="4513891"/>
            <a:ext cx="4670322" cy="1525418"/>
          </a:xfrm>
          <a:prstGeom prst="rect">
            <a:avLst/>
          </a:prstGeom>
          <a:solidFill>
            <a:schemeClr val="accent1">
              <a:lumMod val="60000"/>
              <a:lumOff val="40000"/>
            </a:schemeClr>
          </a:solidFill>
        </p:spPr>
        <p:style>
          <a:lnRef idx="3">
            <a:schemeClr val="lt1"/>
          </a:lnRef>
          <a:fillRef idx="1">
            <a:schemeClr val="accent1"/>
          </a:fillRef>
          <a:effectRef idx="1">
            <a:schemeClr val="accent1"/>
          </a:effectRef>
          <a:fontRef idx="minor">
            <a:schemeClr val="lt1"/>
          </a:fontRef>
        </p:style>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 range of Infrared region is 12800 ~ 10 cm</a:t>
            </a:r>
            <a:r>
              <a:rPr kumimoji="0" lang="en-US" sz="1600" b="0" i="0" u="none" strike="noStrike" kern="1200" cap="none" spc="0" normalizeH="0" baseline="3000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-1 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and can be divided into near-infrared region (12800 ~ 4000 cm</a:t>
            </a:r>
            <a:r>
              <a:rPr kumimoji="0" lang="en-US" sz="1600" b="0" i="0" u="none" strike="noStrike" kern="1200" cap="none" spc="0" normalizeH="0" baseline="3000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-1</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mid-infrared region</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(4000 ~ 200 cm</a:t>
            </a:r>
            <a:r>
              <a:rPr kumimoji="0" lang="en-US" sz="1600" b="0" i="0" u="none" strike="noStrike" kern="1200" cap="none" spc="0" normalizeH="0" baseline="3000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-1</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(most common) and far-infrared region (50 ~ 1000 cm</a:t>
            </a:r>
            <a:r>
              <a:rPr kumimoji="0" lang="en-US" sz="1600" b="0" i="0" u="none" strike="noStrike" kern="1200" cap="none" spc="0" normalizeH="0" baseline="3000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-1</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t>
            </a:r>
            <a:endParaRPr kumimoji="0" lang="en-US" sz="1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29650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57A914-B9DF-E56D-8908-5A06FE68C4BC}"/>
              </a:ext>
            </a:extLst>
          </p:cNvPr>
          <p:cNvSpPr/>
          <p:nvPr/>
        </p:nvSpPr>
        <p:spPr>
          <a:xfrm>
            <a:off x="2281084" y="350552"/>
            <a:ext cx="7315200" cy="400110"/>
          </a:xfrm>
          <a:prstGeom prst="rect">
            <a:avLst/>
          </a:prstGeom>
          <a:solidFill>
            <a:schemeClr val="accent5">
              <a:lumMod val="20000"/>
              <a:lumOff val="80000"/>
            </a:schemeClr>
          </a:solidFill>
          <a:ln>
            <a:solidFill>
              <a:schemeClr val="accent3"/>
            </a:solid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000" b="1" i="0" u="none" strike="noStrike" kern="1200" cap="none" spc="0" normalizeH="0" baseline="0" noProof="0" dirty="0">
                <a:ln>
                  <a:noFill/>
                </a:ln>
                <a:solidFill>
                  <a:prstClr val="black"/>
                </a:solidFill>
                <a:effectLst/>
                <a:uLnTx/>
                <a:uFillTx/>
                <a:latin typeface="Times New Roman" pitchFamily="18" charset="0"/>
                <a:ea typeface="+mn-ea"/>
                <a:cs typeface="Times New Roman" pitchFamily="18" charset="0"/>
              </a:rPr>
              <a:t>PRINCIPLE</a:t>
            </a:r>
          </a:p>
        </p:txBody>
      </p:sp>
      <p:sp>
        <p:nvSpPr>
          <p:cNvPr id="3" name="TextBox 2">
            <a:extLst>
              <a:ext uri="{FF2B5EF4-FFF2-40B4-BE49-F238E27FC236}">
                <a16:creationId xmlns:a16="http://schemas.microsoft.com/office/drawing/2014/main" id="{BB0DDD64-CCD9-9A9D-2DA6-8530010FCF09}"/>
              </a:ext>
            </a:extLst>
          </p:cNvPr>
          <p:cNvSpPr txBox="1"/>
          <p:nvPr/>
        </p:nvSpPr>
        <p:spPr>
          <a:xfrm>
            <a:off x="393290" y="795007"/>
            <a:ext cx="11415252" cy="2633413"/>
          </a:xfrm>
          <a:prstGeom prst="rect">
            <a:avLst/>
          </a:prstGeom>
          <a:noFill/>
        </p:spPr>
        <p:txBody>
          <a:bodyPr wrap="square">
            <a:spAutoFit/>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Every inter-atomic bond or portion of a  molecule  or functional group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requires different frequency for absorption.</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When frequency of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IR radiation is equal to natural frequency of vibration</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molecules absorb IR radiation, and a peak is absorbed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 energy levels in IR radiation can be rated in the following order: electronic &gt; vibrational &gt; rotational.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Rotational transitions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occur at lower energies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longer wavelengths</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(this energy is insufficient and cannot cause vibrational and electronic transitions) but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vibrational</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(near infra-red) and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electronic transitions</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require higher energies.</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 criterion for IR absorption is a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net change in dipole moment in a molecule as it vibrates or rotates.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As the molecule vibrates, there is a fluctuation in its dipole moment</a:t>
            </a:r>
          </a:p>
        </p:txBody>
      </p:sp>
      <p:pic>
        <p:nvPicPr>
          <p:cNvPr id="5" name="Picture 4">
            <a:extLst>
              <a:ext uri="{FF2B5EF4-FFF2-40B4-BE49-F238E27FC236}">
                <a16:creationId xmlns:a16="http://schemas.microsoft.com/office/drawing/2014/main" id="{D75833E2-2E9E-48CE-6F88-4B6099C685C2}"/>
              </a:ext>
            </a:extLst>
          </p:cNvPr>
          <p:cNvPicPr>
            <a:picLocks noChangeAspect="1"/>
          </p:cNvPicPr>
          <p:nvPr/>
        </p:nvPicPr>
        <p:blipFill>
          <a:blip r:embed="rId2"/>
          <a:stretch>
            <a:fillRect/>
          </a:stretch>
        </p:blipFill>
        <p:spPr>
          <a:xfrm>
            <a:off x="1189702" y="3428420"/>
            <a:ext cx="5188795" cy="3033437"/>
          </a:xfrm>
          <a:prstGeom prst="rect">
            <a:avLst/>
          </a:prstGeom>
        </p:spPr>
        <p:style>
          <a:lnRef idx="2">
            <a:schemeClr val="dk1"/>
          </a:lnRef>
          <a:fillRef idx="1">
            <a:schemeClr val="lt1"/>
          </a:fillRef>
          <a:effectRef idx="0">
            <a:schemeClr val="dk1"/>
          </a:effectRef>
          <a:fontRef idx="minor">
            <a:schemeClr val="dk1"/>
          </a:fontRef>
        </p:style>
      </p:pic>
      <p:sp>
        <p:nvSpPr>
          <p:cNvPr id="6" name="TextBox 5">
            <a:extLst>
              <a:ext uri="{FF2B5EF4-FFF2-40B4-BE49-F238E27FC236}">
                <a16:creationId xmlns:a16="http://schemas.microsoft.com/office/drawing/2014/main" id="{56E7C317-2402-9B48-7B27-EB18DC51EE42}"/>
              </a:ext>
            </a:extLst>
          </p:cNvPr>
          <p:cNvSpPr txBox="1"/>
          <p:nvPr/>
        </p:nvSpPr>
        <p:spPr>
          <a:xfrm>
            <a:off x="7100062" y="3868073"/>
            <a:ext cx="4263029" cy="132343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Figure: Energy levels for a molecule.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Possible transitions that occur: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 Pure rotational Transitions,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(B) Rotational-Vibrational Transitions,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(C) Rotational-Vibrational-Electronic Transitions</a:t>
            </a: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84035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B768F1-252B-D959-9B84-B2172F008EEE}"/>
              </a:ext>
            </a:extLst>
          </p:cNvPr>
          <p:cNvSpPr/>
          <p:nvPr/>
        </p:nvSpPr>
        <p:spPr>
          <a:xfrm>
            <a:off x="2281084" y="350552"/>
            <a:ext cx="7315200" cy="400110"/>
          </a:xfrm>
          <a:prstGeom prst="rect">
            <a:avLst/>
          </a:prstGeom>
          <a:solidFill>
            <a:schemeClr val="accent5">
              <a:lumMod val="20000"/>
              <a:lumOff val="80000"/>
            </a:schemeClr>
          </a:solidFill>
          <a:ln>
            <a:solidFill>
              <a:schemeClr val="accent3"/>
            </a:solid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000" b="1" i="0" u="none" strike="noStrike" kern="1200" cap="none" spc="0" normalizeH="0" baseline="0" noProof="0" dirty="0">
                <a:ln>
                  <a:noFill/>
                </a:ln>
                <a:solidFill>
                  <a:prstClr val="black"/>
                </a:solidFill>
                <a:effectLst/>
                <a:uLnTx/>
                <a:uFillTx/>
                <a:latin typeface="Times New Roman" pitchFamily="18" charset="0"/>
                <a:ea typeface="+mn-ea"/>
                <a:cs typeface="Times New Roman" pitchFamily="18" charset="0"/>
              </a:rPr>
              <a:t>TYPES OF VIBRATIONS </a:t>
            </a:r>
          </a:p>
        </p:txBody>
      </p:sp>
      <p:pic>
        <p:nvPicPr>
          <p:cNvPr id="7" name="Picture 6">
            <a:extLst>
              <a:ext uri="{FF2B5EF4-FFF2-40B4-BE49-F238E27FC236}">
                <a16:creationId xmlns:a16="http://schemas.microsoft.com/office/drawing/2014/main" id="{EC9D42D8-D7FA-42A4-DE0C-4B133C233726}"/>
              </a:ext>
            </a:extLst>
          </p:cNvPr>
          <p:cNvPicPr>
            <a:picLocks noChangeAspect="1"/>
          </p:cNvPicPr>
          <p:nvPr/>
        </p:nvPicPr>
        <p:blipFill>
          <a:blip r:embed="rId2"/>
          <a:stretch>
            <a:fillRect/>
          </a:stretch>
        </p:blipFill>
        <p:spPr>
          <a:xfrm>
            <a:off x="6705600" y="1359753"/>
            <a:ext cx="5112902" cy="3844534"/>
          </a:xfrm>
          <a:prstGeom prst="rect">
            <a:avLst/>
          </a:prstGeom>
        </p:spPr>
        <p:style>
          <a:lnRef idx="2">
            <a:schemeClr val="dk1"/>
          </a:lnRef>
          <a:fillRef idx="1">
            <a:schemeClr val="lt1"/>
          </a:fillRef>
          <a:effectRef idx="0">
            <a:schemeClr val="dk1"/>
          </a:effectRef>
          <a:fontRef idx="minor">
            <a:schemeClr val="dk1"/>
          </a:fontRef>
        </p:style>
      </p:pic>
      <p:sp>
        <p:nvSpPr>
          <p:cNvPr id="6" name="TextBox 5">
            <a:extLst>
              <a:ext uri="{FF2B5EF4-FFF2-40B4-BE49-F238E27FC236}">
                <a16:creationId xmlns:a16="http://schemas.microsoft.com/office/drawing/2014/main" id="{663F7C58-F01E-445A-D076-D4BA913DB757}"/>
              </a:ext>
            </a:extLst>
          </p:cNvPr>
          <p:cNvSpPr txBox="1"/>
          <p:nvPr/>
        </p:nvSpPr>
        <p:spPr>
          <a:xfrm>
            <a:off x="373498" y="1429087"/>
            <a:ext cx="6096000" cy="3372077"/>
          </a:xfrm>
          <a:prstGeom prst="rect">
            <a:avLst/>
          </a:prstGeom>
          <a:noFill/>
        </p:spPr>
        <p:txBody>
          <a:bodyPr wrap="square">
            <a:spAutoFit/>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 bond of a molecule experiences various types of vibrations and rotations.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Vibrational motions are defined by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stretching and bending modes.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AD84C6">
                    <a:lumMod val="75000"/>
                  </a:srgbClr>
                </a:solidFill>
                <a:effectLst/>
                <a:uLnTx/>
                <a:uFillTx/>
                <a:latin typeface="Times New Roman" panose="02020603050405020304" pitchFamily="18" charset="0"/>
                <a:ea typeface="+mn-ea"/>
                <a:cs typeface="Times New Roman" panose="02020603050405020304" pitchFamily="18" charset="0"/>
              </a:rPr>
              <a:t>Stretching Vibration:</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When there is a continuous change in the interatomic distance along the axis of the bond between two atoms, this process is known as a stretching vibration.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AD84C6">
                    <a:lumMod val="75000"/>
                  </a:srgbClr>
                </a:solidFill>
                <a:effectLst/>
                <a:uLnTx/>
                <a:uFillTx/>
                <a:latin typeface="Times New Roman" panose="02020603050405020304" pitchFamily="18" charset="0"/>
                <a:ea typeface="+mn-ea"/>
                <a:cs typeface="Times New Roman" panose="02020603050405020304" pitchFamily="18" charset="0"/>
              </a:rPr>
              <a:t>Bending Vibration: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 change in the angle occurring between two bonds is known as a bending vibration. Four bending vibrations exist namely, wagging, twisting, rocking and scissoring.</a:t>
            </a: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8" name="TextBox 7">
            <a:extLst>
              <a:ext uri="{FF2B5EF4-FFF2-40B4-BE49-F238E27FC236}">
                <a16:creationId xmlns:a16="http://schemas.microsoft.com/office/drawing/2014/main" id="{2F3BF3C9-21A6-ECC5-8541-4482A22C4E34}"/>
              </a:ext>
            </a:extLst>
          </p:cNvPr>
          <p:cNvSpPr txBox="1"/>
          <p:nvPr/>
        </p:nvSpPr>
        <p:spPr>
          <a:xfrm>
            <a:off x="6705600" y="5241662"/>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Figure: Types of Vibrational Modes</a:t>
            </a:r>
            <a:endParaRPr kumimoji="0" lang="en-US" sz="1800" b="0" i="0" u="none" strike="noStrike" kern="1200" cap="none" spc="0" normalizeH="0" baseline="0" noProof="0" dirty="0">
              <a:ln>
                <a:noFill/>
              </a:ln>
              <a:solidFill>
                <a:prstClr val="black"/>
              </a:solidFill>
              <a:effectLst/>
              <a:uLnTx/>
              <a:uFillTx/>
              <a:latin typeface="Corbel"/>
              <a:ea typeface="+mn-ea"/>
              <a:cs typeface="+mn-cs"/>
            </a:endParaRPr>
          </a:p>
        </p:txBody>
      </p:sp>
    </p:spTree>
    <p:extLst>
      <p:ext uri="{BB962C8B-B14F-4D97-AF65-F5344CB8AC3E}">
        <p14:creationId xmlns:p14="http://schemas.microsoft.com/office/powerpoint/2010/main" val="20669152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3D Animation of Vibrations in Infrared Spectroscopy for Download _ Royalty Free Content">
            <a:hlinkClick r:id="" action="ppaction://media"/>
            <a:extLst>
              <a:ext uri="{FF2B5EF4-FFF2-40B4-BE49-F238E27FC236}">
                <a16:creationId xmlns:a16="http://schemas.microsoft.com/office/drawing/2014/main" id="{B3225F74-969F-278D-6382-E1814B5D227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17795" y="812127"/>
            <a:ext cx="5314649" cy="2989490"/>
          </a:xfrm>
          <a:prstGeom prst="rect">
            <a:avLst/>
          </a:prstGeom>
          <a:ln>
            <a:solidFill>
              <a:schemeClr val="tx1"/>
            </a:solidFill>
          </a:ln>
        </p:spPr>
      </p:pic>
      <p:sp>
        <p:nvSpPr>
          <p:cNvPr id="4" name="TextBox 3">
            <a:extLst>
              <a:ext uri="{FF2B5EF4-FFF2-40B4-BE49-F238E27FC236}">
                <a16:creationId xmlns:a16="http://schemas.microsoft.com/office/drawing/2014/main" id="{D4A03362-D57B-9ECA-D4F6-A2FF56A0F91B}"/>
              </a:ext>
            </a:extLst>
          </p:cNvPr>
          <p:cNvSpPr txBox="1"/>
          <p:nvPr/>
        </p:nvSpPr>
        <p:spPr>
          <a:xfrm>
            <a:off x="3072452" y="4212257"/>
            <a:ext cx="609600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Animation: Types of Vibrational Modes.</a:t>
            </a: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pic>
        <p:nvPicPr>
          <p:cNvPr id="3" name="Picture 2"/>
          <p:cNvPicPr>
            <a:picLocks noChangeAspect="1"/>
          </p:cNvPicPr>
          <p:nvPr/>
        </p:nvPicPr>
        <p:blipFill>
          <a:blip r:embed="rId5"/>
          <a:stretch>
            <a:fillRect/>
          </a:stretch>
        </p:blipFill>
        <p:spPr>
          <a:xfrm>
            <a:off x="2431986" y="269536"/>
            <a:ext cx="7328027" cy="542591"/>
          </a:xfrm>
          <a:prstGeom prst="rect">
            <a:avLst/>
          </a:prstGeom>
        </p:spPr>
      </p:pic>
    </p:spTree>
    <p:extLst>
      <p:ext uri="{BB962C8B-B14F-4D97-AF65-F5344CB8AC3E}">
        <p14:creationId xmlns:p14="http://schemas.microsoft.com/office/powerpoint/2010/main" val="70991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21B1322-ABC2-7432-3BC0-867E82CCBCC5}"/>
              </a:ext>
            </a:extLst>
          </p:cNvPr>
          <p:cNvGrpSpPr/>
          <p:nvPr/>
        </p:nvGrpSpPr>
        <p:grpSpPr>
          <a:xfrm>
            <a:off x="599769" y="782026"/>
            <a:ext cx="10959440" cy="4625716"/>
            <a:chOff x="1081549" y="1117189"/>
            <a:chExt cx="8320868" cy="4680489"/>
          </a:xfrm>
        </p:grpSpPr>
        <p:pic>
          <p:nvPicPr>
            <p:cNvPr id="5" name="ir instrumentation_editted">
              <a:hlinkClick r:id="" action="ppaction://media"/>
              <a:extLst>
                <a:ext uri="{FF2B5EF4-FFF2-40B4-BE49-F238E27FC236}">
                  <a16:creationId xmlns:a16="http://schemas.microsoft.com/office/drawing/2014/main" id="{DA54763B-6C83-61C4-113D-474E51FD974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81549" y="1117189"/>
              <a:ext cx="8320868" cy="4680489"/>
            </a:xfrm>
            <a:prstGeom prst="rect">
              <a:avLst/>
            </a:prstGeom>
            <a:ln>
              <a:solidFill>
                <a:schemeClr val="tx1"/>
              </a:solidFill>
            </a:ln>
          </p:spPr>
        </p:pic>
        <p:sp>
          <p:nvSpPr>
            <p:cNvPr id="6" name="TextBox 5">
              <a:extLst>
                <a:ext uri="{FF2B5EF4-FFF2-40B4-BE49-F238E27FC236}">
                  <a16:creationId xmlns:a16="http://schemas.microsoft.com/office/drawing/2014/main" id="{62BF82D6-C2A6-8DF3-9F5E-9870B7557C4C}"/>
                </a:ext>
              </a:extLst>
            </p:cNvPr>
            <p:cNvSpPr txBox="1"/>
            <p:nvPr/>
          </p:nvSpPr>
          <p:spPr>
            <a:xfrm>
              <a:off x="8406581" y="1170039"/>
              <a:ext cx="875071" cy="530942"/>
            </a:xfrm>
            <a:prstGeom prst="rect">
              <a:avLst/>
            </a:prstGeom>
            <a:solidFill>
              <a:schemeClr val="tx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orbel"/>
                <a:ea typeface="+mn-ea"/>
                <a:cs typeface="+mn-cs"/>
              </a:endParaRPr>
            </a:p>
          </p:txBody>
        </p:sp>
      </p:grpSp>
      <p:sp>
        <p:nvSpPr>
          <p:cNvPr id="4" name="TextBox 3">
            <a:extLst>
              <a:ext uri="{FF2B5EF4-FFF2-40B4-BE49-F238E27FC236}">
                <a16:creationId xmlns:a16="http://schemas.microsoft.com/office/drawing/2014/main" id="{91D077A0-02E2-CC0A-793B-B0CFED9C0CFD}"/>
              </a:ext>
            </a:extLst>
          </p:cNvPr>
          <p:cNvSpPr txBox="1"/>
          <p:nvPr/>
        </p:nvSpPr>
        <p:spPr>
          <a:xfrm>
            <a:off x="599769" y="5737420"/>
            <a:ext cx="609600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Animation: Principle and Instrument of IR spectrometer</a:t>
            </a: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71439268"/>
      </p:ext>
    </p:extLst>
  </p:cSld>
  <p:clrMapOvr>
    <a:masterClrMapping/>
  </p:clrMapOvr>
  <p:timing>
    <p:tnLst>
      <p:par>
        <p:cTn id="1" dur="indefinite" restart="never" nodeType="tmRoot">
          <p:childTnLst>
            <p:video>
              <p:cMediaNode vol="80000">
                <p:cTn id="2"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BA67AF-61FD-0104-BE7A-D77917FF67DF}"/>
              </a:ext>
            </a:extLst>
          </p:cNvPr>
          <p:cNvSpPr/>
          <p:nvPr/>
        </p:nvSpPr>
        <p:spPr>
          <a:xfrm>
            <a:off x="2281084" y="350552"/>
            <a:ext cx="7315200" cy="400110"/>
          </a:xfrm>
          <a:prstGeom prst="rect">
            <a:avLst/>
          </a:prstGeom>
          <a:solidFill>
            <a:schemeClr val="accent5">
              <a:lumMod val="20000"/>
              <a:lumOff val="80000"/>
            </a:schemeClr>
          </a:solidFill>
          <a:ln>
            <a:solidFill>
              <a:schemeClr val="accent3"/>
            </a:solid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000" b="1" i="0" u="none" strike="noStrike" kern="1200" cap="none" spc="0" normalizeH="0" baseline="0" noProof="0" dirty="0">
                <a:ln>
                  <a:noFill/>
                </a:ln>
                <a:solidFill>
                  <a:prstClr val="black"/>
                </a:solidFill>
                <a:effectLst/>
                <a:uLnTx/>
                <a:uFillTx/>
                <a:latin typeface="Times New Roman" pitchFamily="18" charset="0"/>
                <a:ea typeface="+mn-ea"/>
                <a:cs typeface="Times New Roman" pitchFamily="18" charset="0"/>
              </a:rPr>
              <a:t>INSTRUMENTATION</a:t>
            </a:r>
          </a:p>
        </p:txBody>
      </p:sp>
      <p:sp>
        <p:nvSpPr>
          <p:cNvPr id="4" name="TextBox 3">
            <a:extLst>
              <a:ext uri="{FF2B5EF4-FFF2-40B4-BE49-F238E27FC236}">
                <a16:creationId xmlns:a16="http://schemas.microsoft.com/office/drawing/2014/main" id="{F8F6FCA5-EE8F-EBE3-B76E-5AE0AC9906F0}"/>
              </a:ext>
            </a:extLst>
          </p:cNvPr>
          <p:cNvSpPr txBox="1"/>
          <p:nvPr/>
        </p:nvSpPr>
        <p:spPr>
          <a:xfrm>
            <a:off x="507002" y="3196688"/>
            <a:ext cx="11131720" cy="3293209"/>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 basic components of an IR spectrometer include a </a:t>
            </a:r>
            <a:r>
              <a:rPr kumimoji="0" lang="en-US" sz="16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Times New Roman" panose="02020603050405020304" pitchFamily="18" charset="0"/>
              </a:rPr>
              <a:t>radiation source, sample cell, monochromator, and detector.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Tx/>
              <a:buAutoNum type="arabicPeriod"/>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 common IR radiation </a:t>
            </a:r>
            <a:r>
              <a:rPr kumimoji="0" lang="en-US" sz="16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Times New Roman" panose="02020603050405020304" pitchFamily="18" charset="0"/>
              </a:rPr>
              <a:t>sources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are inert solids that are heated electrically to promote </a:t>
            </a:r>
            <a:r>
              <a:rPr kumimoji="0" lang="en-US" sz="1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thermal emission of radiation in the infrared region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of the electromagnetic spectrum. (Nernst glower,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Times New Roman" panose="02020603050405020304" pitchFamily="18" charset="0"/>
              </a:rPr>
              <a:t>globar</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or laser)</a:t>
            </a:r>
          </a:p>
          <a:p>
            <a:pPr marL="342900" marR="0" lvl="0" indent="-342900" algn="just" defTabSz="914400" rtl="0" eaLnBrk="1" fontAlgn="auto" latinLnBrk="0" hangingPunct="1">
              <a:lnSpc>
                <a:spcPct val="100000"/>
              </a:lnSpc>
              <a:spcBef>
                <a:spcPts val="0"/>
              </a:spcBef>
              <a:spcAft>
                <a:spcPts val="0"/>
              </a:spcAft>
              <a:buClrTx/>
              <a:buSzTx/>
              <a:buFontTx/>
              <a:buAutoNum type="arabicPeriod"/>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2. The </a:t>
            </a:r>
            <a:r>
              <a:rPr kumimoji="0" lang="en-US" sz="1600" b="1" i="0" u="none" strike="noStrike" kern="1200" cap="none" spc="0" normalizeH="0" baseline="0" noProof="0" dirty="0">
                <a:ln>
                  <a:noFill/>
                </a:ln>
                <a:solidFill>
                  <a:srgbClr val="AD84C6">
                    <a:lumMod val="50000"/>
                  </a:srgbClr>
                </a:solidFill>
                <a:effectLst/>
                <a:uLnTx/>
                <a:uFillTx/>
                <a:latin typeface="Times New Roman" panose="02020603050405020304" pitchFamily="18" charset="0"/>
                <a:ea typeface="+mn-ea"/>
                <a:cs typeface="Times New Roman" panose="02020603050405020304" pitchFamily="18" charset="0"/>
              </a:rPr>
              <a:t>monochromator</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is a device used to disperse  IR radiation into individual narrow IR frequencies.</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Generally, </a:t>
            </a:r>
            <a:r>
              <a:rPr kumimoji="0" lang="en-US" sz="1600" b="0" i="0" u="none" strike="noStrike" kern="1200" cap="none" spc="0" normalizeH="0" baseline="0" noProof="0" dirty="0">
                <a:ln>
                  <a:noFill/>
                </a:ln>
                <a:solidFill>
                  <a:srgbClr val="7030A0"/>
                </a:solidFill>
                <a:effectLst/>
                <a:uLnTx/>
                <a:uFillTx/>
                <a:latin typeface="Times New Roman" panose="02020603050405020304" pitchFamily="18" charset="0"/>
                <a:ea typeface="+mn-ea"/>
                <a:cs typeface="Times New Roman" panose="02020603050405020304" pitchFamily="18" charset="0"/>
              </a:rPr>
              <a:t>dispersive spectrometers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have a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double-beam design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with two equivalent beams from the same source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passing through the sample and reference chambers</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as independent beams.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These reference and sample beams are alternately focused on the detector by making use of an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optical chopper, such as, a sector mirror</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One beam will proceed, traveling through the sample, while the other beam will pass through a reference species for </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analytical comparison of transmitted photon wavefront information.</a:t>
            </a:r>
          </a:p>
          <a:p>
            <a:pPr marL="342900" marR="0" lvl="0" indent="-342900" algn="just" defTabSz="914400" rtl="0" eaLnBrk="1" fontAlgn="auto" latinLnBrk="0" hangingPunct="1">
              <a:lnSpc>
                <a:spcPct val="100000"/>
              </a:lnSpc>
              <a:spcBef>
                <a:spcPts val="0"/>
              </a:spcBef>
              <a:spcAft>
                <a:spcPts val="0"/>
              </a:spcAft>
              <a:buClrTx/>
              <a:buSzTx/>
              <a:buFontTx/>
              <a:buAutoNum type="arabicPeriod"/>
              <a:tabLst/>
              <a:defRPr/>
            </a:pP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pic>
        <p:nvPicPr>
          <p:cNvPr id="1026" name="Picture 2" descr="B for Biology: Spectrophotometry - IR Spectroscopy - Instrumentation">
            <a:extLst>
              <a:ext uri="{FF2B5EF4-FFF2-40B4-BE49-F238E27FC236}">
                <a16:creationId xmlns:a16="http://schemas.microsoft.com/office/drawing/2014/main" id="{7B31CC98-9A2F-FE27-ECA1-849796ACCC7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379" b="6988"/>
          <a:stretch/>
        </p:blipFill>
        <p:spPr bwMode="auto">
          <a:xfrm>
            <a:off x="3807723" y="817690"/>
            <a:ext cx="4859199" cy="2311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2786349"/>
      </p:ext>
    </p:extLst>
  </p:cSld>
  <p:clrMapOvr>
    <a:masterClrMapping/>
  </p:clrMapOvr>
</p:sld>
</file>

<file path=ppt/theme/theme1.xml><?xml version="1.0" encoding="utf-8"?>
<a:theme xmlns:a="http://schemas.openxmlformats.org/drawingml/2006/main" name="Basis">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Basis">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Edge">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17779" dir="5400000" rotWithShape="0">
              <a:srgbClr val="000000">
                <a:alpha val="4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ppt/theme/theme2.xml><?xml version="1.0" encoding="utf-8"?>
<a:theme xmlns:a="http://schemas.openxmlformats.org/drawingml/2006/main" name="1_Basis">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Basis">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Edge">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17779" dir="5400000" rotWithShape="0">
              <a:srgbClr val="000000">
                <a:alpha val="4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2022</TotalTime>
  <Words>2344</Words>
  <Application>Microsoft Office PowerPoint</Application>
  <PresentationFormat>Widescreen</PresentationFormat>
  <Paragraphs>136</Paragraphs>
  <Slides>31</Slides>
  <Notes>2</Notes>
  <HiddenSlides>0</HiddenSlides>
  <MMClips>2</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31</vt:i4>
      </vt:variant>
    </vt:vector>
  </HeadingPairs>
  <TitlesOfParts>
    <vt:vector size="38" baseType="lpstr">
      <vt:lpstr>Arial</vt:lpstr>
      <vt:lpstr>Calibri</vt:lpstr>
      <vt:lpstr>Corbel</vt:lpstr>
      <vt:lpstr>Times New Roman</vt:lpstr>
      <vt:lpstr>Wingdings</vt:lpstr>
      <vt:lpstr>Basis</vt:lpstr>
      <vt:lpstr>1_Basis</vt:lpstr>
      <vt:lpstr>BT 601: Analytical Biotechnology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Neha Arora</dc:creator>
  <cp:lastModifiedBy>dell</cp:lastModifiedBy>
  <cp:revision>114</cp:revision>
  <dcterms:created xsi:type="dcterms:W3CDTF">2022-12-23T10:52:32Z</dcterms:created>
  <dcterms:modified xsi:type="dcterms:W3CDTF">2025-03-03T10:48:05Z</dcterms:modified>
</cp:coreProperties>
</file>

<file path=docProps/thumbnail.jpeg>
</file>